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57" r:id="rId4"/>
    <p:sldId id="258" r:id="rId5"/>
    <p:sldId id="266" r:id="rId6"/>
    <p:sldId id="275" r:id="rId7"/>
    <p:sldId id="274" r:id="rId8"/>
    <p:sldId id="273" r:id="rId9"/>
    <p:sldId id="272" r:id="rId10"/>
    <p:sldId id="271" r:id="rId11"/>
    <p:sldId id="276" r:id="rId12"/>
    <p:sldId id="277" r:id="rId13"/>
    <p:sldId id="278" r:id="rId14"/>
    <p:sldId id="279" r:id="rId15"/>
    <p:sldId id="280" r:id="rId16"/>
    <p:sldId id="269" r:id="rId17"/>
    <p:sldId id="281" r:id="rId18"/>
    <p:sldId id="282" r:id="rId19"/>
    <p:sldId id="283" r:id="rId20"/>
    <p:sldId id="287" r:id="rId21"/>
    <p:sldId id="288" r:id="rId22"/>
    <p:sldId id="289" r:id="rId23"/>
    <p:sldId id="290" r:id="rId24"/>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70D53D-32EB-4B8B-9046-7E477365ADE8}" v="6" dt="2023-11-23T10:46:53.6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102" y="18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1CC75-1786-E0B1-AA4D-3EF4B11DA6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a:extLst>
              <a:ext uri="{FF2B5EF4-FFF2-40B4-BE49-F238E27FC236}">
                <a16:creationId xmlns:a16="http://schemas.microsoft.com/office/drawing/2014/main" id="{77A88E36-46EF-61F1-72F4-9029937568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a:extLst>
              <a:ext uri="{FF2B5EF4-FFF2-40B4-BE49-F238E27FC236}">
                <a16:creationId xmlns:a16="http://schemas.microsoft.com/office/drawing/2014/main" id="{614555B1-AC69-9D4A-FF17-1EBB3E67E400}"/>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1774458B-38E5-8093-493F-9C1065E473C4}"/>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1451B320-7624-D6BC-019C-E7786F93240C}"/>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931374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6072-845C-7E3E-0EDF-41CB9FAFEE4A}"/>
              </a:ext>
            </a:extLst>
          </p:cNvPr>
          <p:cNvSpPr>
            <a:spLocks noGrp="1"/>
          </p:cNvSpPr>
          <p:nvPr>
            <p:ph type="title"/>
          </p:nvPr>
        </p:nvSpPr>
        <p:spPr/>
        <p:txBody>
          <a:bodyPr/>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39BEBF37-58BF-D3F9-272C-07D3884695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4B1741EC-1E0E-A88F-34E1-C63213C74C2F}"/>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5F17C73B-02C7-9F79-002D-34F16269DD4A}"/>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40A16EB6-9237-6B5E-672A-4CBB7A78BD40}"/>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2904763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9AE343-BFC0-865D-939A-45D6C734F2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98CE33D1-6DD0-E0DC-72A1-88B514D2D9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F23D8423-C656-E67D-F270-16CBC55837C7}"/>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70F826B0-28B5-EE60-27EA-CEF52DD2A286}"/>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0B7983AC-A4E8-1857-58B4-2CA6C596D7B0}"/>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449316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591CF-4FD9-4DCD-4532-D975189C5106}"/>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25947662-953A-A715-26AA-ADE604FD96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4E460656-15DB-BFF6-1F70-46404879BD28}"/>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02CD0399-D5AA-CDF2-CCB9-44AFC6D1496F}"/>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FC11E7F8-4B09-A8B0-80D5-F08B39A05511}"/>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3857805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2D70C-74AA-01E6-DE3E-64BE09A369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a:extLst>
              <a:ext uri="{FF2B5EF4-FFF2-40B4-BE49-F238E27FC236}">
                <a16:creationId xmlns:a16="http://schemas.microsoft.com/office/drawing/2014/main" id="{EC0FE760-A082-1B3E-B72D-5B65758D05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C68B06-5694-121A-303E-CBBF95B2A4D9}"/>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5682B28C-E49F-31F0-AC95-36D0DB7EC217}"/>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38525D00-31F9-F1DB-6E50-1FBC8CBF08ED}"/>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4165008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9E490-85A7-BEA7-69A5-4CF11826D6F8}"/>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D88AA6D6-57E6-1AED-2C9C-9376BC62F3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a:extLst>
              <a:ext uri="{FF2B5EF4-FFF2-40B4-BE49-F238E27FC236}">
                <a16:creationId xmlns:a16="http://schemas.microsoft.com/office/drawing/2014/main" id="{98CE6F0C-C3F4-A58C-806C-F468B96502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a:extLst>
              <a:ext uri="{FF2B5EF4-FFF2-40B4-BE49-F238E27FC236}">
                <a16:creationId xmlns:a16="http://schemas.microsoft.com/office/drawing/2014/main" id="{118EE43B-DC59-356D-B6E1-892E376DDD93}"/>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6" name="Footer Placeholder 5">
            <a:extLst>
              <a:ext uri="{FF2B5EF4-FFF2-40B4-BE49-F238E27FC236}">
                <a16:creationId xmlns:a16="http://schemas.microsoft.com/office/drawing/2014/main" id="{C33003B2-C820-6C53-2120-D4D02645438A}"/>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97FFB53F-6535-0E4D-B198-21BFD3576700}"/>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3544243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B0A47-4052-F3CC-71D1-AA989A2B943B}"/>
              </a:ext>
            </a:extLst>
          </p:cNvPr>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a:extLst>
              <a:ext uri="{FF2B5EF4-FFF2-40B4-BE49-F238E27FC236}">
                <a16:creationId xmlns:a16="http://schemas.microsoft.com/office/drawing/2014/main" id="{1726889D-2138-FCE8-CDFD-04B8BE1250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0E04B2-D4F6-6170-198A-6FAC17D3E2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a:extLst>
              <a:ext uri="{FF2B5EF4-FFF2-40B4-BE49-F238E27FC236}">
                <a16:creationId xmlns:a16="http://schemas.microsoft.com/office/drawing/2014/main" id="{B2DEA430-016C-73A5-57AE-5A212B28DE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924E6B-77D2-2C84-A8BA-3D2BEDE7D8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a:extLst>
              <a:ext uri="{FF2B5EF4-FFF2-40B4-BE49-F238E27FC236}">
                <a16:creationId xmlns:a16="http://schemas.microsoft.com/office/drawing/2014/main" id="{D57E4901-2113-51FE-2630-010E810486DA}"/>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8" name="Footer Placeholder 7">
            <a:extLst>
              <a:ext uri="{FF2B5EF4-FFF2-40B4-BE49-F238E27FC236}">
                <a16:creationId xmlns:a16="http://schemas.microsoft.com/office/drawing/2014/main" id="{7878B1D1-96F2-69D7-BD12-043FB93BB22E}"/>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DE66A549-49CC-BE36-6C48-5B72B1FD4F2F}"/>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1487009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53477-50B8-728B-ADC7-DA721758D41A}"/>
              </a:ext>
            </a:extLst>
          </p:cNvPr>
          <p:cNvSpPr>
            <a:spLocks noGrp="1"/>
          </p:cNvSpPr>
          <p:nvPr>
            <p:ph type="title"/>
          </p:nvPr>
        </p:nvSpPr>
        <p:spPr/>
        <p:txBody>
          <a:bodyPr/>
          <a:lstStyle/>
          <a:p>
            <a:r>
              <a:rPr lang="en-US"/>
              <a:t>Click to edit Master title style</a:t>
            </a:r>
            <a:endParaRPr lang="he-IL"/>
          </a:p>
        </p:txBody>
      </p:sp>
      <p:sp>
        <p:nvSpPr>
          <p:cNvPr id="3" name="Date Placeholder 2">
            <a:extLst>
              <a:ext uri="{FF2B5EF4-FFF2-40B4-BE49-F238E27FC236}">
                <a16:creationId xmlns:a16="http://schemas.microsoft.com/office/drawing/2014/main" id="{069C00F4-49D1-DD1D-7947-9C08C29188E7}"/>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4" name="Footer Placeholder 3">
            <a:extLst>
              <a:ext uri="{FF2B5EF4-FFF2-40B4-BE49-F238E27FC236}">
                <a16:creationId xmlns:a16="http://schemas.microsoft.com/office/drawing/2014/main" id="{D692E0E9-9CFE-50E8-676B-B83CE58093C2}"/>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06905520-1FBA-7099-FF19-DD61BE200A8A}"/>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3803151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500ABA-EF73-4842-8C1D-1C3B09CC8D3F}"/>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3" name="Footer Placeholder 2">
            <a:extLst>
              <a:ext uri="{FF2B5EF4-FFF2-40B4-BE49-F238E27FC236}">
                <a16:creationId xmlns:a16="http://schemas.microsoft.com/office/drawing/2014/main" id="{A7553074-D464-4FA0-5270-C9A4A95557D5}"/>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15B4406F-1ACD-61E7-6F1E-8A8A568D5211}"/>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100595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2F227-7C27-EA06-55B8-13F30BE20D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a:extLst>
              <a:ext uri="{FF2B5EF4-FFF2-40B4-BE49-F238E27FC236}">
                <a16:creationId xmlns:a16="http://schemas.microsoft.com/office/drawing/2014/main" id="{7A8B5F5F-2CB5-30E3-C061-6270921CD7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a:extLst>
              <a:ext uri="{FF2B5EF4-FFF2-40B4-BE49-F238E27FC236}">
                <a16:creationId xmlns:a16="http://schemas.microsoft.com/office/drawing/2014/main" id="{CEDFCFFB-855C-44E8-BF6D-96A24C2F1B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9744A2-3A19-AF53-BBA8-0E94D8082E25}"/>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6" name="Footer Placeholder 5">
            <a:extLst>
              <a:ext uri="{FF2B5EF4-FFF2-40B4-BE49-F238E27FC236}">
                <a16:creationId xmlns:a16="http://schemas.microsoft.com/office/drawing/2014/main" id="{82DB9049-8D52-E37A-E7C0-E8991C04F8CE}"/>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A4608C2A-7824-106B-9335-C549E9B0F3C5}"/>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2469676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EBF19-84A8-F903-7F69-C0EFF5810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a:extLst>
              <a:ext uri="{FF2B5EF4-FFF2-40B4-BE49-F238E27FC236}">
                <a16:creationId xmlns:a16="http://schemas.microsoft.com/office/drawing/2014/main" id="{5997959F-E946-827C-93A6-4D129A2437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a:extLst>
              <a:ext uri="{FF2B5EF4-FFF2-40B4-BE49-F238E27FC236}">
                <a16:creationId xmlns:a16="http://schemas.microsoft.com/office/drawing/2014/main" id="{42C1D492-B7D8-014B-7204-E9E449D7AA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CB5D5-393C-8D96-C9CC-CB67F60E0E50}"/>
              </a:ext>
            </a:extLst>
          </p:cNvPr>
          <p:cNvSpPr>
            <a:spLocks noGrp="1"/>
          </p:cNvSpPr>
          <p:nvPr>
            <p:ph type="dt" sz="half" idx="10"/>
          </p:nvPr>
        </p:nvSpPr>
        <p:spPr/>
        <p:txBody>
          <a:bodyPr/>
          <a:lstStyle/>
          <a:p>
            <a:fld id="{B137BA45-F0CD-4655-97EF-82C346C67F35}" type="datetimeFigureOut">
              <a:rPr lang="he-IL" smtClean="0"/>
              <a:t>י'/כסלו/תשפ"ד</a:t>
            </a:fld>
            <a:endParaRPr lang="he-IL"/>
          </a:p>
        </p:txBody>
      </p:sp>
      <p:sp>
        <p:nvSpPr>
          <p:cNvPr id="6" name="Footer Placeholder 5">
            <a:extLst>
              <a:ext uri="{FF2B5EF4-FFF2-40B4-BE49-F238E27FC236}">
                <a16:creationId xmlns:a16="http://schemas.microsoft.com/office/drawing/2014/main" id="{2FD4E9F7-A2E4-8F16-2E5F-6BC302EF4A1C}"/>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660477F2-D39E-45DC-898D-0C3C4B2F409A}"/>
              </a:ext>
            </a:extLst>
          </p:cNvPr>
          <p:cNvSpPr>
            <a:spLocks noGrp="1"/>
          </p:cNvSpPr>
          <p:nvPr>
            <p:ph type="sldNum" sz="quarter" idx="12"/>
          </p:nvPr>
        </p:nvSpPr>
        <p:spPr/>
        <p:txBody>
          <a:bodyPr/>
          <a:lstStyle/>
          <a:p>
            <a:fld id="{E000BDA0-9B7A-4E81-A00F-88115B9A2580}" type="slidenum">
              <a:rPr lang="he-IL" smtClean="0"/>
              <a:t>‹#›</a:t>
            </a:fld>
            <a:endParaRPr lang="he-IL"/>
          </a:p>
        </p:txBody>
      </p:sp>
    </p:spTree>
    <p:extLst>
      <p:ext uri="{BB962C8B-B14F-4D97-AF65-F5344CB8AC3E}">
        <p14:creationId xmlns:p14="http://schemas.microsoft.com/office/powerpoint/2010/main" val="2916288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0C4275-193D-C9DC-65E9-88C2C00CBD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a:extLst>
              <a:ext uri="{FF2B5EF4-FFF2-40B4-BE49-F238E27FC236}">
                <a16:creationId xmlns:a16="http://schemas.microsoft.com/office/drawing/2014/main" id="{50644426-32C4-AAED-276D-5ED5F3F4C7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FF1C668D-11D1-4E37-8A2B-0EB4E8CE52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37BA45-F0CD-4655-97EF-82C346C67F35}" type="datetimeFigureOut">
              <a:rPr lang="he-IL" smtClean="0"/>
              <a:t>י'/כסלו/תשפ"ד</a:t>
            </a:fld>
            <a:endParaRPr lang="he-IL"/>
          </a:p>
        </p:txBody>
      </p:sp>
      <p:sp>
        <p:nvSpPr>
          <p:cNvPr id="5" name="Footer Placeholder 4">
            <a:extLst>
              <a:ext uri="{FF2B5EF4-FFF2-40B4-BE49-F238E27FC236}">
                <a16:creationId xmlns:a16="http://schemas.microsoft.com/office/drawing/2014/main" id="{38C21DC5-822D-6C89-459E-925E684EDD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a:extLst>
              <a:ext uri="{FF2B5EF4-FFF2-40B4-BE49-F238E27FC236}">
                <a16:creationId xmlns:a16="http://schemas.microsoft.com/office/drawing/2014/main" id="{3D185CD5-B932-D646-3306-23602EF19F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00BDA0-9B7A-4E81-A00F-88115B9A2580}" type="slidenum">
              <a:rPr lang="he-IL" smtClean="0"/>
              <a:t>‹#›</a:t>
            </a:fld>
            <a:endParaRPr lang="he-IL"/>
          </a:p>
        </p:txBody>
      </p:sp>
    </p:spTree>
    <p:extLst>
      <p:ext uri="{BB962C8B-B14F-4D97-AF65-F5344CB8AC3E}">
        <p14:creationId xmlns:p14="http://schemas.microsoft.com/office/powerpoint/2010/main" val="2120697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8B81B-1A52-C2EB-796C-37D2B51AD4D6}"/>
              </a:ext>
            </a:extLst>
          </p:cNvPr>
          <p:cNvSpPr>
            <a:spLocks noGrp="1"/>
          </p:cNvSpPr>
          <p:nvPr>
            <p:ph type="ctrTitle"/>
          </p:nvPr>
        </p:nvSpPr>
        <p:spPr>
          <a:xfrm>
            <a:off x="1652834" y="156721"/>
            <a:ext cx="9144000" cy="1505932"/>
          </a:xfrm>
        </p:spPr>
        <p:txBody>
          <a:bodyPr>
            <a:normAutofit/>
          </a:bodyPr>
          <a:lstStyle/>
          <a:p>
            <a:r>
              <a:rPr lang="en-US" sz="7200" dirty="0">
                <a:solidFill>
                  <a:srgbClr val="0070C0"/>
                </a:solidFill>
                <a:latin typeface="Bahnschrift" panose="020B0502040204020203" pitchFamily="34" charset="0"/>
              </a:rPr>
              <a:t>Final Project</a:t>
            </a:r>
            <a:endParaRPr lang="he-IL" sz="7200" dirty="0">
              <a:solidFill>
                <a:srgbClr val="0070C0"/>
              </a:solidFill>
              <a:latin typeface="Bahnschrift" panose="020B0502040204020203" pitchFamily="34" charset="0"/>
            </a:endParaRPr>
          </a:p>
        </p:txBody>
      </p:sp>
      <p:sp>
        <p:nvSpPr>
          <p:cNvPr id="3" name="Subtitle 2">
            <a:extLst>
              <a:ext uri="{FF2B5EF4-FFF2-40B4-BE49-F238E27FC236}">
                <a16:creationId xmlns:a16="http://schemas.microsoft.com/office/drawing/2014/main" id="{DF2DE804-68F7-4275-9DE5-6512CE0D53F4}"/>
              </a:ext>
            </a:extLst>
          </p:cNvPr>
          <p:cNvSpPr>
            <a:spLocks noGrp="1"/>
          </p:cNvSpPr>
          <p:nvPr>
            <p:ph type="subTitle" idx="1"/>
          </p:nvPr>
        </p:nvSpPr>
        <p:spPr>
          <a:xfrm>
            <a:off x="1765220" y="3460317"/>
            <a:ext cx="9144000" cy="2214300"/>
          </a:xfrm>
        </p:spPr>
        <p:txBody>
          <a:bodyPr>
            <a:normAutofit fontScale="62500" lnSpcReduction="20000"/>
          </a:bodyPr>
          <a:lstStyle/>
          <a:p>
            <a:pPr algn="l"/>
            <a:r>
              <a:rPr lang="en-US" sz="5100" dirty="0">
                <a:solidFill>
                  <a:srgbClr val="0070C0"/>
                </a:solidFill>
                <a:latin typeface="Bahnschrift SemiBold" panose="020B0502040204020203" pitchFamily="34" charset="0"/>
              </a:rPr>
              <a:t>Presented by:</a:t>
            </a:r>
          </a:p>
          <a:p>
            <a:pPr algn="l"/>
            <a:endParaRPr lang="en-US" sz="5100" dirty="0">
              <a:solidFill>
                <a:srgbClr val="0070C0"/>
              </a:solidFill>
              <a:latin typeface="Bahnschrift SemiBold" panose="020B0502040204020203" pitchFamily="34" charset="0"/>
            </a:endParaRPr>
          </a:p>
          <a:p>
            <a:pPr algn="l"/>
            <a:r>
              <a:rPr lang="en-US" sz="5100" dirty="0">
                <a:solidFill>
                  <a:srgbClr val="0070C0"/>
                </a:solidFill>
                <a:latin typeface="Bahnschrift SemiBold" panose="020B0502040204020203" pitchFamily="34" charset="0"/>
              </a:rPr>
              <a:t> Ben </a:t>
            </a:r>
            <a:r>
              <a:rPr lang="en-US" sz="5100" dirty="0" err="1">
                <a:solidFill>
                  <a:srgbClr val="0070C0"/>
                </a:solidFill>
                <a:latin typeface="Bahnschrift SemiBold" panose="020B0502040204020203" pitchFamily="34" charset="0"/>
              </a:rPr>
              <a:t>Vaizman</a:t>
            </a:r>
            <a:r>
              <a:rPr lang="en-US" sz="5100" dirty="0">
                <a:solidFill>
                  <a:srgbClr val="0070C0"/>
                </a:solidFill>
                <a:latin typeface="Bahnschrift SemiBold" panose="020B0502040204020203" pitchFamily="34" charset="0"/>
              </a:rPr>
              <a:t>  , Dor </a:t>
            </a:r>
            <a:r>
              <a:rPr lang="en-US" sz="5100" dirty="0" err="1">
                <a:solidFill>
                  <a:srgbClr val="0070C0"/>
                </a:solidFill>
                <a:latin typeface="Bahnschrift SemiBold" panose="020B0502040204020203" pitchFamily="34" charset="0"/>
              </a:rPr>
              <a:t>Dahan</a:t>
            </a:r>
            <a:r>
              <a:rPr lang="en-US" sz="5100" dirty="0">
                <a:solidFill>
                  <a:srgbClr val="0070C0"/>
                </a:solidFill>
                <a:latin typeface="Bahnschrift SemiBold" panose="020B0502040204020203" pitchFamily="34" charset="0"/>
              </a:rPr>
              <a:t> ,</a:t>
            </a:r>
          </a:p>
          <a:p>
            <a:pPr algn="l"/>
            <a:r>
              <a:rPr lang="en-US" sz="5100" dirty="0">
                <a:solidFill>
                  <a:srgbClr val="0070C0"/>
                </a:solidFill>
                <a:latin typeface="Bahnschrift SemiBold" panose="020B0502040204020203" pitchFamily="34" charset="0"/>
              </a:rPr>
              <a:t>Ron </a:t>
            </a:r>
            <a:r>
              <a:rPr lang="en-US" sz="5100" dirty="0" err="1">
                <a:solidFill>
                  <a:srgbClr val="0070C0"/>
                </a:solidFill>
                <a:latin typeface="Bahnschrift SemiBold" panose="020B0502040204020203" pitchFamily="34" charset="0"/>
              </a:rPr>
              <a:t>Shlemovich</a:t>
            </a:r>
            <a:r>
              <a:rPr lang="en-US" sz="5100" dirty="0">
                <a:solidFill>
                  <a:srgbClr val="0070C0"/>
                </a:solidFill>
                <a:latin typeface="Bahnschrift SemiBold" panose="020B0502040204020203" pitchFamily="34" charset="0"/>
              </a:rPr>
              <a:t> , Jonathan Stelmach.</a:t>
            </a:r>
          </a:p>
          <a:p>
            <a:pPr algn="l"/>
            <a:r>
              <a:rPr lang="en-US" dirty="0">
                <a:solidFill>
                  <a:srgbClr val="0070C0"/>
                </a:solidFill>
                <a:latin typeface="Bahnschrift SemiBold" panose="020B0502040204020203" pitchFamily="34" charset="0"/>
              </a:rPr>
              <a:t> </a:t>
            </a:r>
          </a:p>
          <a:p>
            <a:pPr algn="l"/>
            <a:endParaRPr lang="en-US" dirty="0">
              <a:solidFill>
                <a:srgbClr val="0070C0"/>
              </a:solidFill>
            </a:endParaRPr>
          </a:p>
        </p:txBody>
      </p:sp>
      <p:pic>
        <p:nvPicPr>
          <p:cNvPr id="5" name="Picture 4">
            <a:extLst>
              <a:ext uri="{FF2B5EF4-FFF2-40B4-BE49-F238E27FC236}">
                <a16:creationId xmlns:a16="http://schemas.microsoft.com/office/drawing/2014/main" id="{BD0AA7AA-E077-8CA4-40E8-3F73FC027C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4026" y="5674617"/>
            <a:ext cx="2400300" cy="933450"/>
          </a:xfrm>
          <a:prstGeom prst="rect">
            <a:avLst/>
          </a:prstGeom>
        </p:spPr>
      </p:pic>
      <p:pic>
        <p:nvPicPr>
          <p:cNvPr id="9" name="Picture 8">
            <a:extLst>
              <a:ext uri="{FF2B5EF4-FFF2-40B4-BE49-F238E27FC236}">
                <a16:creationId xmlns:a16="http://schemas.microsoft.com/office/drawing/2014/main" id="{A228BC9D-E4A3-6FDE-89C1-662CEF0EB3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835" y="5356405"/>
            <a:ext cx="3073998" cy="1344874"/>
          </a:xfrm>
          <a:prstGeom prst="rect">
            <a:avLst/>
          </a:prstGeom>
        </p:spPr>
      </p:pic>
    </p:spTree>
    <p:extLst>
      <p:ext uri="{BB962C8B-B14F-4D97-AF65-F5344CB8AC3E}">
        <p14:creationId xmlns:p14="http://schemas.microsoft.com/office/powerpoint/2010/main" val="1375442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ACL</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5" name="TextBox 4">
            <a:extLst>
              <a:ext uri="{FF2B5EF4-FFF2-40B4-BE49-F238E27FC236}">
                <a16:creationId xmlns:a16="http://schemas.microsoft.com/office/drawing/2014/main" id="{6DCF1462-BCF1-E642-A547-EC3175CAEE4A}"/>
              </a:ext>
            </a:extLst>
          </p:cNvPr>
          <p:cNvSpPr txBox="1"/>
          <p:nvPr/>
        </p:nvSpPr>
        <p:spPr>
          <a:xfrm>
            <a:off x="1410056" y="1204957"/>
            <a:ext cx="10246408" cy="2677656"/>
          </a:xfrm>
          <a:prstGeom prst="rect">
            <a:avLst/>
          </a:prstGeom>
          <a:noFill/>
        </p:spPr>
        <p:txBody>
          <a:bodyPr wrap="square" rtlCol="1">
            <a:spAutoFit/>
          </a:bodyPr>
          <a:lstStyle/>
          <a:p>
            <a:r>
              <a:rPr lang="en-US" sz="2800" dirty="0">
                <a:solidFill>
                  <a:srgbClr val="0070C0"/>
                </a:solidFill>
                <a:latin typeface="Bahnschrift" panose="020B0502040204020203" pitchFamily="34" charset="0"/>
              </a:rPr>
              <a:t>ACL: Access Control List. A set of rules that govern what actions are permitted or denied for users, systems, or network traffic. Used in networking and security to control access to resources and enhance overall system security.</a:t>
            </a:r>
          </a:p>
          <a:p>
            <a:endParaRPr lang="en-US" sz="2800" dirty="0">
              <a:solidFill>
                <a:srgbClr val="0070C0"/>
              </a:solidFill>
              <a:latin typeface="Bahnschrift" panose="020B0502040204020203" pitchFamily="34" charset="0"/>
            </a:endParaRPr>
          </a:p>
          <a:p>
            <a:r>
              <a:rPr lang="en-US" sz="2800" dirty="0">
                <a:solidFill>
                  <a:srgbClr val="0070C0"/>
                </a:solidFill>
                <a:latin typeface="Bahnschrift" panose="020B0502040204020203" pitchFamily="34" charset="0"/>
              </a:rPr>
              <a:t>We used ACL to restrict IT remote control management.</a:t>
            </a:r>
            <a:endParaRPr lang="he-IL" sz="28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4074948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DHCP</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5" name="TextBox 4">
            <a:extLst>
              <a:ext uri="{FF2B5EF4-FFF2-40B4-BE49-F238E27FC236}">
                <a16:creationId xmlns:a16="http://schemas.microsoft.com/office/drawing/2014/main" id="{F94B8568-ACD4-359B-C811-B1A9E100E71F}"/>
              </a:ext>
            </a:extLst>
          </p:cNvPr>
          <p:cNvSpPr txBox="1"/>
          <p:nvPr/>
        </p:nvSpPr>
        <p:spPr>
          <a:xfrm>
            <a:off x="1531090" y="1256232"/>
            <a:ext cx="9921668" cy="3539430"/>
          </a:xfrm>
          <a:prstGeom prst="rect">
            <a:avLst/>
          </a:prstGeom>
          <a:noFill/>
        </p:spPr>
        <p:txBody>
          <a:bodyPr wrap="square" rtlCol="1">
            <a:spAutoFit/>
          </a:bodyPr>
          <a:lstStyle/>
          <a:p>
            <a:r>
              <a:rPr lang="en-US" sz="2800" dirty="0">
                <a:solidFill>
                  <a:srgbClr val="0070C0"/>
                </a:solidFill>
                <a:latin typeface="Bahnschrift" panose="020B0502040204020203" pitchFamily="34" charset="0"/>
              </a:rPr>
              <a:t>DHCP: Dynamic Host Configuration Protocol. Automatically assigns IP addresses and network configuration to devices on a network. Simplifies network administration by dynamically managing IP allocations, making it easier to connect devices without manual configuration.</a:t>
            </a:r>
          </a:p>
          <a:p>
            <a:endParaRPr lang="en-US" sz="2800" dirty="0">
              <a:solidFill>
                <a:srgbClr val="0070C0"/>
              </a:solidFill>
              <a:latin typeface="Bahnschrift" panose="020B0502040204020203" pitchFamily="34" charset="0"/>
            </a:endParaRPr>
          </a:p>
          <a:p>
            <a:r>
              <a:rPr lang="en-US" sz="2800" dirty="0">
                <a:solidFill>
                  <a:srgbClr val="0070C0"/>
                </a:solidFill>
                <a:latin typeface="Bahnschrift" panose="020B0502040204020203" pitchFamily="34" charset="0"/>
              </a:rPr>
              <a:t>We used DHCP to give IP addresses to each pc on the topology</a:t>
            </a:r>
            <a:endParaRPr lang="he-IL" sz="28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27030815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Security</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7" name="TextBox 6">
            <a:extLst>
              <a:ext uri="{FF2B5EF4-FFF2-40B4-BE49-F238E27FC236}">
                <a16:creationId xmlns:a16="http://schemas.microsoft.com/office/drawing/2014/main" id="{8F966AD5-60F5-DF0E-5AF6-A1B615CE998B}"/>
              </a:ext>
            </a:extLst>
          </p:cNvPr>
          <p:cNvSpPr txBox="1"/>
          <p:nvPr/>
        </p:nvSpPr>
        <p:spPr>
          <a:xfrm>
            <a:off x="6503350" y="1606609"/>
            <a:ext cx="184731" cy="369332"/>
          </a:xfrm>
          <a:prstGeom prst="rect">
            <a:avLst/>
          </a:prstGeom>
          <a:noFill/>
        </p:spPr>
        <p:txBody>
          <a:bodyPr wrap="none" rtlCol="1">
            <a:spAutoFit/>
          </a:bodyPr>
          <a:lstStyle/>
          <a:p>
            <a:endParaRPr lang="he-IL" dirty="0"/>
          </a:p>
        </p:txBody>
      </p:sp>
      <p:sp>
        <p:nvSpPr>
          <p:cNvPr id="8" name="TextBox 7">
            <a:extLst>
              <a:ext uri="{FF2B5EF4-FFF2-40B4-BE49-F238E27FC236}">
                <a16:creationId xmlns:a16="http://schemas.microsoft.com/office/drawing/2014/main" id="{DD695881-8F63-6108-F7E3-799207FAEFDB}"/>
              </a:ext>
            </a:extLst>
          </p:cNvPr>
          <p:cNvSpPr txBox="1"/>
          <p:nvPr/>
        </p:nvSpPr>
        <p:spPr>
          <a:xfrm>
            <a:off x="316195" y="3312399"/>
            <a:ext cx="10895888" cy="1938992"/>
          </a:xfrm>
          <a:prstGeom prst="rect">
            <a:avLst/>
          </a:prstGeom>
          <a:noFill/>
        </p:spPr>
        <p:txBody>
          <a:bodyPr wrap="square" rtlCol="1">
            <a:spAutoFit/>
          </a:bodyPr>
          <a:lstStyle/>
          <a:p>
            <a:pPr marL="285750" indent="-285750" algn="r">
              <a:buFont typeface="Arial" panose="020B0604020202020204" pitchFamily="34" charset="0"/>
              <a:buChar char="•"/>
            </a:pPr>
            <a:r>
              <a:rPr lang="en-US" sz="2000" b="0" i="0" dirty="0">
                <a:solidFill>
                  <a:srgbClr val="0070C0"/>
                </a:solidFill>
                <a:effectLst/>
                <a:latin typeface="Bahnschrift" panose="020B0502040204020203" pitchFamily="34" charset="0"/>
              </a:rPr>
              <a:t>SSHv2, or Secure Shell Version 2, is a secure protocol for remote communication over untrusted networks. It encrypts data during transmission, provides strong user authentication, and supports various cryptographic algorithms. SSHv2 allows secure remote access to servers, supports multiplexing for multiple sessions, and enables tunneling of other network protocols. It is an improved version over SSHv1, addressing security vulnerabilities and enhancing overall performance.</a:t>
            </a:r>
            <a:endParaRPr lang="he-IL" sz="2000" dirty="0">
              <a:solidFill>
                <a:srgbClr val="0070C0"/>
              </a:solidFill>
              <a:latin typeface="Bahnschrift" panose="020B0502040204020203" pitchFamily="34" charset="0"/>
            </a:endParaRPr>
          </a:p>
        </p:txBody>
      </p:sp>
      <p:sp>
        <p:nvSpPr>
          <p:cNvPr id="9" name="TextBox 8">
            <a:extLst>
              <a:ext uri="{FF2B5EF4-FFF2-40B4-BE49-F238E27FC236}">
                <a16:creationId xmlns:a16="http://schemas.microsoft.com/office/drawing/2014/main" id="{1F7649BA-3850-A058-D795-A87EB5683587}"/>
              </a:ext>
            </a:extLst>
          </p:cNvPr>
          <p:cNvSpPr txBox="1"/>
          <p:nvPr/>
        </p:nvSpPr>
        <p:spPr>
          <a:xfrm>
            <a:off x="1939895" y="979466"/>
            <a:ext cx="10323319" cy="400110"/>
          </a:xfrm>
          <a:prstGeom prst="rect">
            <a:avLst/>
          </a:prstGeom>
          <a:noFill/>
        </p:spPr>
        <p:txBody>
          <a:bodyPr wrap="square" rtlCol="1">
            <a:spAutoFit/>
          </a:bodyPr>
          <a:lstStyle/>
          <a:p>
            <a:r>
              <a:rPr lang="en-US" sz="2000" dirty="0">
                <a:solidFill>
                  <a:srgbClr val="0070C0"/>
                </a:solidFill>
                <a:latin typeface="Bahnschrift" panose="020B0502040204020203" pitchFamily="34" charset="0"/>
              </a:rPr>
              <a:t>We used sshv2 and port security as are security tools in the project</a:t>
            </a:r>
            <a:endParaRPr lang="he-IL" sz="2000" dirty="0">
              <a:solidFill>
                <a:srgbClr val="0070C0"/>
              </a:solidFill>
              <a:latin typeface="Bahnschrift" panose="020B0502040204020203" pitchFamily="34" charset="0"/>
            </a:endParaRPr>
          </a:p>
        </p:txBody>
      </p:sp>
      <p:sp>
        <p:nvSpPr>
          <p:cNvPr id="10" name="TextBox 9">
            <a:extLst>
              <a:ext uri="{FF2B5EF4-FFF2-40B4-BE49-F238E27FC236}">
                <a16:creationId xmlns:a16="http://schemas.microsoft.com/office/drawing/2014/main" id="{A0026195-C555-48A2-3BD0-162204C2C927}"/>
              </a:ext>
            </a:extLst>
          </p:cNvPr>
          <p:cNvSpPr txBox="1"/>
          <p:nvPr/>
        </p:nvSpPr>
        <p:spPr>
          <a:xfrm>
            <a:off x="512748" y="1691588"/>
            <a:ext cx="10041308" cy="1631216"/>
          </a:xfrm>
          <a:prstGeom prst="rect">
            <a:avLst/>
          </a:prstGeom>
          <a:noFill/>
        </p:spPr>
        <p:txBody>
          <a:bodyPr wrap="square" rtlCol="1">
            <a:spAutoFit/>
          </a:bodyPr>
          <a:lstStyle/>
          <a:p>
            <a:pPr marL="742950" lvl="1" indent="-285750">
              <a:buFont typeface="Arial" panose="020B0604020202020204" pitchFamily="34" charset="0"/>
              <a:buChar char="•"/>
            </a:pPr>
            <a:r>
              <a:rPr lang="en-US" sz="2000" dirty="0">
                <a:solidFill>
                  <a:srgbClr val="0070C0"/>
                </a:solidFill>
                <a:latin typeface="Bahnschrift" panose="020B0502040204020203" pitchFamily="34" charset="0"/>
              </a:rPr>
              <a:t>Port security on switches controls access by associating specific MAC addresses with switch ports. It prevents unauthorized devices from connecting, enforcing restrictions and triggering actions on violation. This enhances network security by mitigating risks and limiting access based on MAC address filtering.</a:t>
            </a:r>
            <a:endParaRPr lang="he-IL" sz="20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3825624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Automation-1</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5" name="TextBox 4">
            <a:extLst>
              <a:ext uri="{FF2B5EF4-FFF2-40B4-BE49-F238E27FC236}">
                <a16:creationId xmlns:a16="http://schemas.microsoft.com/office/drawing/2014/main" id="{587EB791-A7B9-D905-ECC0-F9EB8070C210}"/>
              </a:ext>
            </a:extLst>
          </p:cNvPr>
          <p:cNvSpPr txBox="1"/>
          <p:nvPr/>
        </p:nvSpPr>
        <p:spPr>
          <a:xfrm>
            <a:off x="1999716" y="993352"/>
            <a:ext cx="10870250" cy="461665"/>
          </a:xfrm>
          <a:prstGeom prst="rect">
            <a:avLst/>
          </a:prstGeom>
          <a:noFill/>
        </p:spPr>
        <p:txBody>
          <a:bodyPr wrap="square" rtlCol="1">
            <a:spAutoFit/>
          </a:bodyPr>
          <a:lstStyle/>
          <a:p>
            <a:r>
              <a:rPr lang="en-US" sz="2400" dirty="0">
                <a:solidFill>
                  <a:srgbClr val="0070C0"/>
                </a:solidFill>
                <a:latin typeface="Bahnschrift" panose="020B0502040204020203" pitchFamily="34" charset="0"/>
              </a:rPr>
              <a:t>We used ansible as our Automation tool for the project </a:t>
            </a:r>
            <a:endParaRPr lang="he-IL" sz="2400" dirty="0">
              <a:solidFill>
                <a:srgbClr val="0070C0"/>
              </a:solidFill>
              <a:latin typeface="Bahnschrift" panose="020B0502040204020203" pitchFamily="34" charset="0"/>
            </a:endParaRPr>
          </a:p>
        </p:txBody>
      </p:sp>
      <p:sp>
        <p:nvSpPr>
          <p:cNvPr id="6" name="TextBox 5">
            <a:extLst>
              <a:ext uri="{FF2B5EF4-FFF2-40B4-BE49-F238E27FC236}">
                <a16:creationId xmlns:a16="http://schemas.microsoft.com/office/drawing/2014/main" id="{D6720B53-F4B3-18B5-ECFE-E3320CE7D979}"/>
              </a:ext>
            </a:extLst>
          </p:cNvPr>
          <p:cNvSpPr txBox="1"/>
          <p:nvPr/>
        </p:nvSpPr>
        <p:spPr>
          <a:xfrm>
            <a:off x="1471269" y="1813940"/>
            <a:ext cx="10041309" cy="2677656"/>
          </a:xfrm>
          <a:prstGeom prst="rect">
            <a:avLst/>
          </a:prstGeom>
          <a:noFill/>
        </p:spPr>
        <p:txBody>
          <a:bodyPr wrap="square" rtlCol="1">
            <a:spAutoFit/>
          </a:bodyPr>
          <a:lstStyle/>
          <a:p>
            <a:r>
              <a:rPr lang="en-US" sz="2400" dirty="0">
                <a:solidFill>
                  <a:srgbClr val="0070C0"/>
                </a:solidFill>
                <a:latin typeface="Bahnschrift" panose="020B0502040204020203" pitchFamily="34" charset="0"/>
              </a:rPr>
              <a:t>Ansible is an open-source automation tool that operates </a:t>
            </a:r>
            <a:r>
              <a:rPr lang="en-US" sz="2400" dirty="0" err="1">
                <a:solidFill>
                  <a:srgbClr val="0070C0"/>
                </a:solidFill>
                <a:latin typeface="Bahnschrift" panose="020B0502040204020203" pitchFamily="34" charset="0"/>
              </a:rPr>
              <a:t>agentlessly</a:t>
            </a:r>
            <a:r>
              <a:rPr lang="en-US" sz="2400" dirty="0">
                <a:solidFill>
                  <a:srgbClr val="0070C0"/>
                </a:solidFill>
                <a:latin typeface="Bahnschrift" panose="020B0502040204020203" pitchFamily="34" charset="0"/>
              </a:rPr>
              <a:t> over SSH. It uses YAML for configuration files (playbooks) and simplifies tasks like configuration management and application deployment. Ansible's idempotent nature ensures that tasks are safe to repeat, and its modular design supports integration with various technologies. It's known for its simplicity, extensibility, and active community.</a:t>
            </a:r>
            <a:endParaRPr lang="he-IL" sz="24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818076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Automation-2</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pic>
        <p:nvPicPr>
          <p:cNvPr id="6" name="Picture 5">
            <a:extLst>
              <a:ext uri="{FF2B5EF4-FFF2-40B4-BE49-F238E27FC236}">
                <a16:creationId xmlns:a16="http://schemas.microsoft.com/office/drawing/2014/main" id="{A0725CD3-4324-8850-CC18-80F5E563E2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36491" y="888630"/>
            <a:ext cx="4284113" cy="2922793"/>
          </a:xfrm>
          <a:prstGeom prst="rect">
            <a:avLst/>
          </a:prstGeom>
        </p:spPr>
      </p:pic>
      <p:pic>
        <p:nvPicPr>
          <p:cNvPr id="8" name="Picture 7">
            <a:extLst>
              <a:ext uri="{FF2B5EF4-FFF2-40B4-BE49-F238E27FC236}">
                <a16:creationId xmlns:a16="http://schemas.microsoft.com/office/drawing/2014/main" id="{92E9B60C-8BFB-9FA8-4FB4-3DB9881623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45195" y="4355097"/>
            <a:ext cx="2811568" cy="1095528"/>
          </a:xfrm>
          <a:prstGeom prst="rect">
            <a:avLst/>
          </a:prstGeom>
        </p:spPr>
      </p:pic>
      <p:pic>
        <p:nvPicPr>
          <p:cNvPr id="12" name="Picture 11">
            <a:extLst>
              <a:ext uri="{FF2B5EF4-FFF2-40B4-BE49-F238E27FC236}">
                <a16:creationId xmlns:a16="http://schemas.microsoft.com/office/drawing/2014/main" id="{67B31CE0-5ACE-1210-2457-5BE85EC29A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6036" y="888630"/>
            <a:ext cx="7354970" cy="3061208"/>
          </a:xfrm>
          <a:prstGeom prst="rect">
            <a:avLst/>
          </a:prstGeom>
        </p:spPr>
      </p:pic>
      <p:sp>
        <p:nvSpPr>
          <p:cNvPr id="13" name="TextBox 12">
            <a:extLst>
              <a:ext uri="{FF2B5EF4-FFF2-40B4-BE49-F238E27FC236}">
                <a16:creationId xmlns:a16="http://schemas.microsoft.com/office/drawing/2014/main" id="{E2061587-31AC-2797-B0E6-897CEFACED2B}"/>
              </a:ext>
            </a:extLst>
          </p:cNvPr>
          <p:cNvSpPr txBox="1"/>
          <p:nvPr/>
        </p:nvSpPr>
        <p:spPr>
          <a:xfrm>
            <a:off x="200578" y="3886653"/>
            <a:ext cx="2610988" cy="646331"/>
          </a:xfrm>
          <a:prstGeom prst="rect">
            <a:avLst/>
          </a:prstGeom>
          <a:noFill/>
        </p:spPr>
        <p:txBody>
          <a:bodyPr wrap="square" rtlCol="1">
            <a:spAutoFit/>
          </a:bodyPr>
          <a:lstStyle/>
          <a:p>
            <a:r>
              <a:rPr lang="en-US" sz="3600" dirty="0">
                <a:solidFill>
                  <a:srgbClr val="0070C0"/>
                </a:solidFill>
                <a:latin typeface="Bahnschrift" panose="020B0502040204020203" pitchFamily="34" charset="0"/>
              </a:rPr>
              <a:t>Host</a:t>
            </a:r>
            <a:endParaRPr lang="he-IL" sz="3600" dirty="0">
              <a:solidFill>
                <a:srgbClr val="0070C0"/>
              </a:solidFill>
              <a:latin typeface="Bahnschrift" panose="020B0502040204020203" pitchFamily="34" charset="0"/>
            </a:endParaRPr>
          </a:p>
        </p:txBody>
      </p:sp>
      <p:sp>
        <p:nvSpPr>
          <p:cNvPr id="14" name="TextBox 13">
            <a:extLst>
              <a:ext uri="{FF2B5EF4-FFF2-40B4-BE49-F238E27FC236}">
                <a16:creationId xmlns:a16="http://schemas.microsoft.com/office/drawing/2014/main" id="{4F640775-DE61-0453-9D0B-2549A459B292}"/>
              </a:ext>
            </a:extLst>
          </p:cNvPr>
          <p:cNvSpPr txBox="1"/>
          <p:nvPr/>
        </p:nvSpPr>
        <p:spPr>
          <a:xfrm>
            <a:off x="7722548" y="3743648"/>
            <a:ext cx="3879791" cy="584775"/>
          </a:xfrm>
          <a:prstGeom prst="rect">
            <a:avLst/>
          </a:prstGeom>
          <a:noFill/>
        </p:spPr>
        <p:txBody>
          <a:bodyPr wrap="square" rtlCol="1">
            <a:spAutoFit/>
          </a:bodyPr>
          <a:lstStyle/>
          <a:p>
            <a:r>
              <a:rPr lang="en-US" sz="3200" dirty="0" err="1">
                <a:solidFill>
                  <a:srgbClr val="0070C0"/>
                </a:solidFill>
                <a:latin typeface="Bahnschrift" panose="020B0502040204020203" pitchFamily="34" charset="0"/>
              </a:rPr>
              <a:t>yaml</a:t>
            </a:r>
            <a:endParaRPr lang="he-IL" sz="3200" dirty="0">
              <a:solidFill>
                <a:srgbClr val="0070C0"/>
              </a:solidFill>
              <a:latin typeface="Bahnschrift" panose="020B0502040204020203" pitchFamily="34" charset="0"/>
            </a:endParaRPr>
          </a:p>
        </p:txBody>
      </p:sp>
      <p:sp>
        <p:nvSpPr>
          <p:cNvPr id="15" name="TextBox 14">
            <a:extLst>
              <a:ext uri="{FF2B5EF4-FFF2-40B4-BE49-F238E27FC236}">
                <a16:creationId xmlns:a16="http://schemas.microsoft.com/office/drawing/2014/main" id="{928FB6B1-7C6D-9D64-087C-0B8F2D046789}"/>
              </a:ext>
            </a:extLst>
          </p:cNvPr>
          <p:cNvSpPr txBox="1"/>
          <p:nvPr/>
        </p:nvSpPr>
        <p:spPr>
          <a:xfrm>
            <a:off x="6246977" y="4684797"/>
            <a:ext cx="2498218" cy="584775"/>
          </a:xfrm>
          <a:prstGeom prst="rect">
            <a:avLst/>
          </a:prstGeom>
          <a:noFill/>
        </p:spPr>
        <p:txBody>
          <a:bodyPr wrap="square" rtlCol="1">
            <a:spAutoFit/>
          </a:bodyPr>
          <a:lstStyle/>
          <a:p>
            <a:r>
              <a:rPr lang="en-US" sz="3200" dirty="0" err="1">
                <a:solidFill>
                  <a:srgbClr val="0070C0"/>
                </a:solidFill>
                <a:latin typeface="Bahnschrift" panose="020B0502040204020203" pitchFamily="34" charset="0"/>
              </a:rPr>
              <a:t>Ansible.cfg</a:t>
            </a:r>
            <a:r>
              <a:rPr lang="en-US" sz="3200" dirty="0">
                <a:solidFill>
                  <a:srgbClr val="0070C0"/>
                </a:solidFill>
                <a:latin typeface="Bahnschrift" panose="020B0502040204020203" pitchFamily="34" charset="0"/>
              </a:rPr>
              <a:t> -</a:t>
            </a:r>
            <a:endParaRPr lang="he-IL" sz="32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3830440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204869"/>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Commands-1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8950453" y="5239977"/>
            <a:ext cx="3072650" cy="1347333"/>
          </a:xfrm>
          <a:prstGeom prst="rect">
            <a:avLst/>
          </a:prstGeom>
        </p:spPr>
      </p:pic>
      <p:sp>
        <p:nvSpPr>
          <p:cNvPr id="9" name="TextBox 8">
            <a:extLst>
              <a:ext uri="{FF2B5EF4-FFF2-40B4-BE49-F238E27FC236}">
                <a16:creationId xmlns:a16="http://schemas.microsoft.com/office/drawing/2014/main" id="{C5C0A5FC-424F-D625-100D-33C0E38FA8F1}"/>
              </a:ext>
            </a:extLst>
          </p:cNvPr>
          <p:cNvSpPr txBox="1"/>
          <p:nvPr/>
        </p:nvSpPr>
        <p:spPr>
          <a:xfrm>
            <a:off x="607846" y="1256232"/>
            <a:ext cx="6673171" cy="2862322"/>
          </a:xfrm>
          <a:prstGeom prst="rect">
            <a:avLst/>
          </a:prstGeom>
          <a:noFill/>
        </p:spPr>
        <p:txBody>
          <a:bodyPr wrap="square" rtlCol="1">
            <a:spAutoFit/>
          </a:bodyPr>
          <a:lstStyle/>
          <a:p>
            <a:r>
              <a:rPr lang="en-US" b="1" u="sng" dirty="0" err="1">
                <a:solidFill>
                  <a:schemeClr val="bg2"/>
                </a:solidFill>
                <a:highlight>
                  <a:srgbClr val="000000"/>
                </a:highlight>
              </a:rPr>
              <a:t>Ospf</a:t>
            </a:r>
            <a:endParaRPr lang="en-US" b="1" u="sng" dirty="0">
              <a:solidFill>
                <a:schemeClr val="bg2"/>
              </a:solidFill>
              <a:highlight>
                <a:srgbClr val="000000"/>
              </a:highlight>
            </a:endParaRPr>
          </a:p>
          <a:p>
            <a:endParaRPr lang="en-US" b="1" u="sng" dirty="0">
              <a:solidFill>
                <a:schemeClr val="bg2"/>
              </a:solidFill>
              <a:highlight>
                <a:srgbClr val="000000"/>
              </a:highlight>
            </a:endParaRPr>
          </a:p>
          <a:p>
            <a:r>
              <a:rPr lang="en-US" b="1" u="sng" dirty="0">
                <a:solidFill>
                  <a:schemeClr val="bg2"/>
                </a:solidFill>
                <a:highlight>
                  <a:srgbClr val="000000"/>
                </a:highlight>
              </a:rPr>
              <a:t>show </a:t>
            </a:r>
            <a:r>
              <a:rPr lang="en-US" b="1" u="sng" dirty="0" err="1">
                <a:solidFill>
                  <a:schemeClr val="bg2"/>
                </a:solidFill>
                <a:highlight>
                  <a:srgbClr val="000000"/>
                </a:highlight>
              </a:rPr>
              <a:t>ip</a:t>
            </a:r>
            <a:r>
              <a:rPr lang="en-US" b="1" u="sng" dirty="0">
                <a:solidFill>
                  <a:schemeClr val="bg2"/>
                </a:solidFill>
                <a:highlight>
                  <a:srgbClr val="000000"/>
                </a:highlight>
              </a:rPr>
              <a:t> </a:t>
            </a:r>
            <a:r>
              <a:rPr lang="en-US" b="1" u="sng" dirty="0" err="1">
                <a:solidFill>
                  <a:schemeClr val="bg2"/>
                </a:solidFill>
                <a:highlight>
                  <a:srgbClr val="000000"/>
                </a:highlight>
              </a:rPr>
              <a:t>ospf</a:t>
            </a:r>
            <a:r>
              <a:rPr lang="en-US" b="1" u="sng" dirty="0">
                <a:solidFill>
                  <a:schemeClr val="bg2"/>
                </a:solidFill>
                <a:highlight>
                  <a:srgbClr val="000000"/>
                </a:highlight>
              </a:rPr>
              <a:t> interface brief </a:t>
            </a:r>
          </a:p>
          <a:p>
            <a:endParaRPr lang="en-US" b="1" u="sng" dirty="0">
              <a:solidFill>
                <a:schemeClr val="bg2"/>
              </a:solidFill>
              <a:highlight>
                <a:srgbClr val="000000"/>
              </a:highlight>
            </a:endParaRPr>
          </a:p>
          <a:p>
            <a:r>
              <a:rPr lang="en-US" b="1" dirty="0">
                <a:solidFill>
                  <a:schemeClr val="bg2"/>
                </a:solidFill>
                <a:highlight>
                  <a:srgbClr val="000000"/>
                </a:highlight>
              </a:rPr>
              <a:t>Interface    PID   Area            IP Address/Mask    Cost  State </a:t>
            </a:r>
            <a:r>
              <a:rPr lang="en-US" b="1" dirty="0" err="1">
                <a:solidFill>
                  <a:schemeClr val="bg2"/>
                </a:solidFill>
                <a:highlight>
                  <a:srgbClr val="000000"/>
                </a:highlight>
              </a:rPr>
              <a:t>Nbrs</a:t>
            </a:r>
            <a:r>
              <a:rPr lang="en-US" b="1" dirty="0">
                <a:solidFill>
                  <a:schemeClr val="bg2"/>
                </a:solidFill>
                <a:highlight>
                  <a:srgbClr val="000000"/>
                </a:highlight>
              </a:rPr>
              <a:t> F/C</a:t>
            </a:r>
          </a:p>
          <a:p>
            <a:r>
              <a:rPr lang="en-US" b="1" dirty="0">
                <a:solidFill>
                  <a:schemeClr val="bg2"/>
                </a:solidFill>
                <a:highlight>
                  <a:srgbClr val="000000"/>
                </a:highlight>
              </a:rPr>
              <a:t>Tu2          1     0               32.32.32.2/30      25    P2P   0/0</a:t>
            </a:r>
          </a:p>
          <a:p>
            <a:r>
              <a:rPr lang="en-US" b="1" dirty="0">
                <a:solidFill>
                  <a:schemeClr val="bg2"/>
                </a:solidFill>
                <a:highlight>
                  <a:srgbClr val="000000"/>
                </a:highlight>
              </a:rPr>
              <a:t>Tu0          1     0               12.12.12.2/30      25    P2P   1/1</a:t>
            </a:r>
          </a:p>
          <a:p>
            <a:r>
              <a:rPr lang="en-US" b="1" dirty="0">
                <a:solidFill>
                  <a:schemeClr val="bg2"/>
                </a:solidFill>
                <a:highlight>
                  <a:srgbClr val="000000"/>
                </a:highlight>
              </a:rPr>
              <a:t>Gi0/0.11     1     0               6.6.6.33/27        1     DR    0/0</a:t>
            </a:r>
          </a:p>
          <a:p>
            <a:r>
              <a:rPr lang="en-US" b="1" dirty="0">
                <a:solidFill>
                  <a:schemeClr val="bg2"/>
                </a:solidFill>
                <a:highlight>
                  <a:srgbClr val="000000"/>
                </a:highlight>
              </a:rPr>
              <a:t>Gi0/0.10     1     0               6.6.6.1/27         1     DR    0/0</a:t>
            </a:r>
          </a:p>
          <a:p>
            <a:endParaRPr lang="he-IL" b="1" u="sng" dirty="0">
              <a:solidFill>
                <a:schemeClr val="bg2"/>
              </a:solidFill>
              <a:highlight>
                <a:srgbClr val="000000"/>
              </a:highlight>
            </a:endParaRPr>
          </a:p>
        </p:txBody>
      </p:sp>
      <p:sp>
        <p:nvSpPr>
          <p:cNvPr id="10" name="TextBox 9">
            <a:extLst>
              <a:ext uri="{FF2B5EF4-FFF2-40B4-BE49-F238E27FC236}">
                <a16:creationId xmlns:a16="http://schemas.microsoft.com/office/drawing/2014/main" id="{4602DD6E-77CC-8A0E-9A14-C0A04B57BEFA}"/>
              </a:ext>
            </a:extLst>
          </p:cNvPr>
          <p:cNvSpPr txBox="1"/>
          <p:nvPr/>
        </p:nvSpPr>
        <p:spPr>
          <a:xfrm>
            <a:off x="7430153" y="1662987"/>
            <a:ext cx="4443813" cy="2308324"/>
          </a:xfrm>
          <a:prstGeom prst="rect">
            <a:avLst/>
          </a:prstGeom>
          <a:noFill/>
        </p:spPr>
        <p:txBody>
          <a:bodyPr wrap="square" rtlCol="1">
            <a:spAutoFit/>
          </a:bodyPr>
          <a:lstStyle/>
          <a:p>
            <a:r>
              <a:rPr lang="en-US" b="1" u="sng" dirty="0">
                <a:solidFill>
                  <a:schemeClr val="bg2"/>
                </a:solidFill>
                <a:highlight>
                  <a:srgbClr val="000000"/>
                </a:highlight>
              </a:rPr>
              <a:t>show </a:t>
            </a:r>
            <a:r>
              <a:rPr lang="en-US" b="1" u="sng" dirty="0" err="1">
                <a:solidFill>
                  <a:schemeClr val="bg2"/>
                </a:solidFill>
                <a:highlight>
                  <a:srgbClr val="000000"/>
                </a:highlight>
              </a:rPr>
              <a:t>ip</a:t>
            </a:r>
            <a:r>
              <a:rPr lang="en-US" b="1" u="sng" dirty="0">
                <a:solidFill>
                  <a:schemeClr val="bg2"/>
                </a:solidFill>
                <a:highlight>
                  <a:srgbClr val="000000"/>
                </a:highlight>
              </a:rPr>
              <a:t> </a:t>
            </a:r>
            <a:r>
              <a:rPr lang="en-US" b="1" u="sng" dirty="0" err="1">
                <a:solidFill>
                  <a:schemeClr val="bg2"/>
                </a:solidFill>
                <a:highlight>
                  <a:srgbClr val="000000"/>
                </a:highlight>
              </a:rPr>
              <a:t>ospf</a:t>
            </a:r>
            <a:r>
              <a:rPr lang="en-US" b="1" u="sng" dirty="0">
                <a:solidFill>
                  <a:schemeClr val="bg2"/>
                </a:solidFill>
                <a:highlight>
                  <a:srgbClr val="000000"/>
                </a:highlight>
              </a:rPr>
              <a:t> neighbor</a:t>
            </a:r>
          </a:p>
          <a:p>
            <a:endParaRPr lang="en-US" b="1" u="sng" dirty="0">
              <a:solidFill>
                <a:schemeClr val="bg2"/>
              </a:solidFill>
              <a:highlight>
                <a:srgbClr val="000000"/>
              </a:highlight>
            </a:endParaRPr>
          </a:p>
          <a:p>
            <a:r>
              <a:rPr lang="en-US" b="1" dirty="0">
                <a:solidFill>
                  <a:schemeClr val="bg2"/>
                </a:solidFill>
                <a:highlight>
                  <a:srgbClr val="000000"/>
                </a:highlight>
              </a:rPr>
              <a:t>Neighbor ID     </a:t>
            </a:r>
            <a:r>
              <a:rPr lang="en-US" b="1" dirty="0" err="1">
                <a:solidFill>
                  <a:schemeClr val="bg2"/>
                </a:solidFill>
                <a:highlight>
                  <a:srgbClr val="000000"/>
                </a:highlight>
              </a:rPr>
              <a:t>Pri</a:t>
            </a:r>
            <a:r>
              <a:rPr lang="en-US" b="1" dirty="0">
                <a:solidFill>
                  <a:schemeClr val="bg2"/>
                </a:solidFill>
                <a:highlight>
                  <a:srgbClr val="000000"/>
                </a:highlight>
              </a:rPr>
              <a:t>   State           Dead Time   Address         Interface</a:t>
            </a:r>
          </a:p>
          <a:p>
            <a:r>
              <a:rPr lang="en-US" b="1" dirty="0">
                <a:solidFill>
                  <a:schemeClr val="bg2"/>
                </a:solidFill>
                <a:highlight>
                  <a:srgbClr val="000000"/>
                </a:highlight>
              </a:rPr>
              <a:t>4.4.4.4           0   FULL/  -        00:00:24    22.22.22.2      Tunnel1</a:t>
            </a:r>
          </a:p>
          <a:p>
            <a:r>
              <a:rPr lang="en-US" b="1" dirty="0">
                <a:solidFill>
                  <a:schemeClr val="bg2"/>
                </a:solidFill>
                <a:highlight>
                  <a:srgbClr val="000000"/>
                </a:highlight>
              </a:rPr>
              <a:t>3.3.3.3           0   FULL/  -        00:00:23    12.12.12.2      Tunnel0</a:t>
            </a:r>
            <a:endParaRPr lang="he-IL" b="1" dirty="0">
              <a:solidFill>
                <a:schemeClr val="bg2"/>
              </a:solidFill>
              <a:highlight>
                <a:srgbClr val="000000"/>
              </a:highlight>
            </a:endParaRPr>
          </a:p>
        </p:txBody>
      </p:sp>
    </p:spTree>
    <p:extLst>
      <p:ext uri="{BB962C8B-B14F-4D97-AF65-F5344CB8AC3E}">
        <p14:creationId xmlns:p14="http://schemas.microsoft.com/office/powerpoint/2010/main" val="3080679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Commands-2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8950453" y="5239977"/>
            <a:ext cx="3072650" cy="1347333"/>
          </a:xfrm>
          <a:prstGeom prst="rect">
            <a:avLst/>
          </a:prstGeom>
        </p:spPr>
      </p:pic>
      <p:sp>
        <p:nvSpPr>
          <p:cNvPr id="8" name="TextBox 7">
            <a:extLst>
              <a:ext uri="{FF2B5EF4-FFF2-40B4-BE49-F238E27FC236}">
                <a16:creationId xmlns:a16="http://schemas.microsoft.com/office/drawing/2014/main" id="{360D86D4-9352-CD4F-92E4-F8A501ABB12F}"/>
              </a:ext>
            </a:extLst>
          </p:cNvPr>
          <p:cNvSpPr txBox="1"/>
          <p:nvPr/>
        </p:nvSpPr>
        <p:spPr>
          <a:xfrm>
            <a:off x="118977" y="1350236"/>
            <a:ext cx="5977023" cy="3416320"/>
          </a:xfrm>
          <a:prstGeom prst="rect">
            <a:avLst/>
          </a:prstGeom>
          <a:noFill/>
        </p:spPr>
        <p:txBody>
          <a:bodyPr wrap="square" rtlCol="1">
            <a:spAutoFit/>
          </a:bodyPr>
          <a:lstStyle/>
          <a:p>
            <a:r>
              <a:rPr lang="en-US" b="1" u="sng" dirty="0">
                <a:solidFill>
                  <a:schemeClr val="bg2"/>
                </a:solidFill>
                <a:highlight>
                  <a:srgbClr val="000000"/>
                </a:highlight>
              </a:rPr>
              <a:t>show </a:t>
            </a:r>
            <a:r>
              <a:rPr lang="en-US" b="1" u="sng" dirty="0" err="1">
                <a:solidFill>
                  <a:schemeClr val="bg2"/>
                </a:solidFill>
                <a:highlight>
                  <a:srgbClr val="000000"/>
                </a:highlight>
              </a:rPr>
              <a:t>ip</a:t>
            </a:r>
            <a:r>
              <a:rPr lang="en-US" b="1" u="sng" dirty="0">
                <a:solidFill>
                  <a:schemeClr val="bg2"/>
                </a:solidFill>
                <a:highlight>
                  <a:srgbClr val="000000"/>
                </a:highlight>
              </a:rPr>
              <a:t> route </a:t>
            </a:r>
            <a:r>
              <a:rPr lang="en-US" b="1" u="sng" dirty="0" err="1">
                <a:solidFill>
                  <a:schemeClr val="bg2"/>
                </a:solidFill>
                <a:highlight>
                  <a:srgbClr val="000000"/>
                </a:highlight>
              </a:rPr>
              <a:t>ospf</a:t>
            </a:r>
            <a:endParaRPr lang="en-US" b="1" u="sng" dirty="0">
              <a:solidFill>
                <a:schemeClr val="bg2"/>
              </a:solidFill>
              <a:highlight>
                <a:srgbClr val="000000"/>
              </a:highlight>
            </a:endParaRPr>
          </a:p>
          <a:p>
            <a:endParaRPr lang="en-US" b="1" u="sng" dirty="0">
              <a:solidFill>
                <a:schemeClr val="bg2"/>
              </a:solidFill>
              <a:highlight>
                <a:srgbClr val="000000"/>
              </a:highlight>
            </a:endParaRPr>
          </a:p>
          <a:p>
            <a:r>
              <a:rPr lang="en-US" b="1" dirty="0">
                <a:solidFill>
                  <a:schemeClr val="bg2"/>
                </a:solidFill>
                <a:highlight>
                  <a:srgbClr val="000000"/>
                </a:highlight>
              </a:rPr>
              <a:t> Gateway of last resort is 2.2.2.2 to network 0.0.0.0</a:t>
            </a:r>
          </a:p>
          <a:p>
            <a:endParaRPr lang="en-US" b="1" dirty="0">
              <a:solidFill>
                <a:schemeClr val="bg2"/>
              </a:solidFill>
              <a:highlight>
                <a:srgbClr val="000000"/>
              </a:highlight>
            </a:endParaRPr>
          </a:p>
          <a:p>
            <a:r>
              <a:rPr lang="en-US" b="1" dirty="0">
                <a:solidFill>
                  <a:schemeClr val="bg2"/>
                </a:solidFill>
                <a:highlight>
                  <a:srgbClr val="000000"/>
                </a:highlight>
              </a:rPr>
              <a:t>      6.0.0.0/27 is </a:t>
            </a:r>
            <a:r>
              <a:rPr lang="en-US" b="1" dirty="0" err="1">
                <a:solidFill>
                  <a:schemeClr val="bg2"/>
                </a:solidFill>
                <a:highlight>
                  <a:srgbClr val="000000"/>
                </a:highlight>
              </a:rPr>
              <a:t>subnetted</a:t>
            </a:r>
            <a:r>
              <a:rPr lang="en-US" b="1" dirty="0">
                <a:solidFill>
                  <a:schemeClr val="bg2"/>
                </a:solidFill>
                <a:highlight>
                  <a:srgbClr val="000000"/>
                </a:highlight>
              </a:rPr>
              <a:t>, 2 subnets</a:t>
            </a:r>
          </a:p>
          <a:p>
            <a:r>
              <a:rPr lang="en-US" b="1" dirty="0">
                <a:solidFill>
                  <a:schemeClr val="bg2"/>
                </a:solidFill>
                <a:highlight>
                  <a:srgbClr val="000000"/>
                </a:highlight>
              </a:rPr>
              <a:t>O        6.6.6.0 [110/26] via 12.12.12.2, 00:04:32, Tunnel0</a:t>
            </a:r>
          </a:p>
          <a:p>
            <a:r>
              <a:rPr lang="en-US" b="1" dirty="0">
                <a:solidFill>
                  <a:schemeClr val="bg2"/>
                </a:solidFill>
                <a:highlight>
                  <a:srgbClr val="000000"/>
                </a:highlight>
              </a:rPr>
              <a:t>O        6.6.6.32 [110/26] via 12.12.12.2, 00:04:32, Tunnel0</a:t>
            </a:r>
          </a:p>
          <a:p>
            <a:r>
              <a:rPr lang="en-US" b="1" dirty="0">
                <a:solidFill>
                  <a:schemeClr val="bg2"/>
                </a:solidFill>
                <a:highlight>
                  <a:srgbClr val="000000"/>
                </a:highlight>
              </a:rPr>
              <a:t>      7.0.0.0/27 is </a:t>
            </a:r>
            <a:r>
              <a:rPr lang="en-US" b="1" dirty="0" err="1">
                <a:solidFill>
                  <a:schemeClr val="bg2"/>
                </a:solidFill>
                <a:highlight>
                  <a:srgbClr val="000000"/>
                </a:highlight>
              </a:rPr>
              <a:t>subnetted</a:t>
            </a:r>
            <a:r>
              <a:rPr lang="en-US" b="1" dirty="0">
                <a:solidFill>
                  <a:schemeClr val="bg2"/>
                </a:solidFill>
                <a:highlight>
                  <a:srgbClr val="000000"/>
                </a:highlight>
              </a:rPr>
              <a:t>, 2 subnets</a:t>
            </a:r>
          </a:p>
          <a:p>
            <a:r>
              <a:rPr lang="en-US" b="1" dirty="0">
                <a:solidFill>
                  <a:schemeClr val="bg2"/>
                </a:solidFill>
                <a:highlight>
                  <a:srgbClr val="000000"/>
                </a:highlight>
              </a:rPr>
              <a:t>O        7.7.7.0 [110/26] via 22.22.22.2, 00:04:22, Tunnel1</a:t>
            </a:r>
          </a:p>
          <a:p>
            <a:r>
              <a:rPr lang="en-US" b="1" dirty="0">
                <a:solidFill>
                  <a:schemeClr val="bg2"/>
                </a:solidFill>
                <a:highlight>
                  <a:srgbClr val="000000"/>
                </a:highlight>
              </a:rPr>
              <a:t>O        7.7.7.32 [110/26] via 22.22.22.2, 00:04:22, Tunnel1</a:t>
            </a:r>
          </a:p>
          <a:p>
            <a:r>
              <a:rPr lang="en-US" b="1" dirty="0">
                <a:solidFill>
                  <a:schemeClr val="bg2"/>
                </a:solidFill>
                <a:highlight>
                  <a:srgbClr val="000000"/>
                </a:highlight>
              </a:rPr>
              <a:t>      32.0.0.0/30 is </a:t>
            </a:r>
            <a:r>
              <a:rPr lang="en-US" b="1" dirty="0" err="1">
                <a:solidFill>
                  <a:schemeClr val="bg2"/>
                </a:solidFill>
                <a:highlight>
                  <a:srgbClr val="000000"/>
                </a:highlight>
              </a:rPr>
              <a:t>subnetted</a:t>
            </a:r>
            <a:r>
              <a:rPr lang="en-US" b="1" dirty="0">
                <a:solidFill>
                  <a:schemeClr val="bg2"/>
                </a:solidFill>
                <a:highlight>
                  <a:srgbClr val="000000"/>
                </a:highlight>
              </a:rPr>
              <a:t>, 1 subnets</a:t>
            </a:r>
          </a:p>
          <a:p>
            <a:r>
              <a:rPr lang="en-US" b="1" dirty="0">
                <a:solidFill>
                  <a:schemeClr val="bg2"/>
                </a:solidFill>
                <a:highlight>
                  <a:srgbClr val="000000"/>
                </a:highlight>
              </a:rPr>
              <a:t>O        32.32.32.0 [110/50] via 12.12.12.2, 00:04:32, Tunnel0</a:t>
            </a:r>
            <a:endParaRPr lang="he-IL" b="1" dirty="0">
              <a:solidFill>
                <a:schemeClr val="bg2"/>
              </a:solidFill>
              <a:highlight>
                <a:srgbClr val="000000"/>
              </a:highlight>
            </a:endParaRPr>
          </a:p>
        </p:txBody>
      </p:sp>
      <p:sp>
        <p:nvSpPr>
          <p:cNvPr id="9" name="TextBox 8">
            <a:extLst>
              <a:ext uri="{FF2B5EF4-FFF2-40B4-BE49-F238E27FC236}">
                <a16:creationId xmlns:a16="http://schemas.microsoft.com/office/drawing/2014/main" id="{2BE9F6FF-B1C0-0358-84AC-21352762D314}"/>
              </a:ext>
            </a:extLst>
          </p:cNvPr>
          <p:cNvSpPr txBox="1"/>
          <p:nvPr/>
        </p:nvSpPr>
        <p:spPr>
          <a:xfrm>
            <a:off x="6486259" y="1452785"/>
            <a:ext cx="5705742" cy="2308324"/>
          </a:xfrm>
          <a:prstGeom prst="rect">
            <a:avLst/>
          </a:prstGeom>
          <a:noFill/>
        </p:spPr>
        <p:txBody>
          <a:bodyPr wrap="square" rtlCol="1">
            <a:spAutoFit/>
          </a:bodyPr>
          <a:lstStyle/>
          <a:p>
            <a:r>
              <a:rPr lang="en-US" b="1" u="sng" dirty="0">
                <a:solidFill>
                  <a:schemeClr val="bg2"/>
                </a:solidFill>
                <a:highlight>
                  <a:srgbClr val="000000"/>
                </a:highlight>
              </a:rPr>
              <a:t>show </a:t>
            </a:r>
            <a:r>
              <a:rPr lang="en-US" b="1" u="sng" dirty="0" err="1">
                <a:solidFill>
                  <a:schemeClr val="bg2"/>
                </a:solidFill>
                <a:highlight>
                  <a:srgbClr val="000000"/>
                </a:highlight>
              </a:rPr>
              <a:t>ip</a:t>
            </a:r>
            <a:r>
              <a:rPr lang="en-US" b="1" u="sng" dirty="0">
                <a:solidFill>
                  <a:schemeClr val="bg2"/>
                </a:solidFill>
                <a:highlight>
                  <a:srgbClr val="000000"/>
                </a:highlight>
              </a:rPr>
              <a:t> </a:t>
            </a:r>
            <a:r>
              <a:rPr lang="en-US" b="1" u="sng" dirty="0" err="1">
                <a:solidFill>
                  <a:schemeClr val="bg2"/>
                </a:solidFill>
                <a:highlight>
                  <a:srgbClr val="000000"/>
                </a:highlight>
              </a:rPr>
              <a:t>ospf</a:t>
            </a:r>
            <a:r>
              <a:rPr lang="en-US" b="1" u="sng" dirty="0">
                <a:solidFill>
                  <a:schemeClr val="bg2"/>
                </a:solidFill>
                <a:highlight>
                  <a:srgbClr val="000000"/>
                </a:highlight>
              </a:rPr>
              <a:t> database</a:t>
            </a:r>
          </a:p>
          <a:p>
            <a:endParaRPr lang="en-US" b="1" u="sng" dirty="0">
              <a:solidFill>
                <a:schemeClr val="bg2"/>
              </a:solidFill>
              <a:highlight>
                <a:srgbClr val="000000"/>
              </a:highlight>
            </a:endParaRPr>
          </a:p>
          <a:p>
            <a:r>
              <a:rPr lang="en-US" b="1" dirty="0">
                <a:solidFill>
                  <a:schemeClr val="bg2"/>
                </a:solidFill>
                <a:highlight>
                  <a:srgbClr val="000000"/>
                </a:highlight>
              </a:rPr>
              <a:t>Link ID         ADV Router      Age         Seq#       Checksum Link count</a:t>
            </a:r>
          </a:p>
          <a:p>
            <a:r>
              <a:rPr lang="en-US" b="1" dirty="0">
                <a:solidFill>
                  <a:schemeClr val="bg2"/>
                </a:solidFill>
                <a:highlight>
                  <a:srgbClr val="000000"/>
                </a:highlight>
              </a:rPr>
              <a:t>1.1.1.1         1.1.1.1         289         0x80000004 0x009612 6</a:t>
            </a:r>
          </a:p>
          <a:p>
            <a:r>
              <a:rPr lang="en-US" b="1" dirty="0">
                <a:solidFill>
                  <a:schemeClr val="bg2"/>
                </a:solidFill>
                <a:highlight>
                  <a:srgbClr val="000000"/>
                </a:highlight>
              </a:rPr>
              <a:t>3.3.3.3         3.3.3.3         295         0x80000002 0x00B926 5</a:t>
            </a:r>
          </a:p>
          <a:p>
            <a:r>
              <a:rPr lang="en-US" b="1" dirty="0">
                <a:solidFill>
                  <a:schemeClr val="bg2"/>
                </a:solidFill>
                <a:highlight>
                  <a:srgbClr val="000000"/>
                </a:highlight>
              </a:rPr>
              <a:t>4.4.4.4         4.4.4.4         287         0x80000003 0x0071A9 4</a:t>
            </a:r>
          </a:p>
          <a:p>
            <a:endParaRPr lang="he-IL" b="1" u="sng" dirty="0">
              <a:solidFill>
                <a:schemeClr val="bg2"/>
              </a:solidFill>
              <a:highlight>
                <a:srgbClr val="000000"/>
              </a:highlight>
            </a:endParaRPr>
          </a:p>
        </p:txBody>
      </p:sp>
    </p:spTree>
    <p:extLst>
      <p:ext uri="{BB962C8B-B14F-4D97-AF65-F5344CB8AC3E}">
        <p14:creationId xmlns:p14="http://schemas.microsoft.com/office/powerpoint/2010/main" val="1660780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Commands-3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8950453" y="5239977"/>
            <a:ext cx="3072650" cy="1347333"/>
          </a:xfrm>
          <a:prstGeom prst="rect">
            <a:avLst/>
          </a:prstGeom>
        </p:spPr>
      </p:pic>
      <p:sp>
        <p:nvSpPr>
          <p:cNvPr id="5" name="TextBox 4">
            <a:extLst>
              <a:ext uri="{FF2B5EF4-FFF2-40B4-BE49-F238E27FC236}">
                <a16:creationId xmlns:a16="http://schemas.microsoft.com/office/drawing/2014/main" id="{6D1AD855-B7CB-59C3-E470-878FCD22A32B}"/>
              </a:ext>
            </a:extLst>
          </p:cNvPr>
          <p:cNvSpPr txBox="1"/>
          <p:nvPr/>
        </p:nvSpPr>
        <p:spPr>
          <a:xfrm>
            <a:off x="613543" y="1252513"/>
            <a:ext cx="4471206" cy="4247317"/>
          </a:xfrm>
          <a:prstGeom prst="rect">
            <a:avLst/>
          </a:prstGeom>
          <a:noFill/>
        </p:spPr>
        <p:txBody>
          <a:bodyPr wrap="square" rtlCol="1">
            <a:spAutoFit/>
          </a:bodyPr>
          <a:lstStyle/>
          <a:p>
            <a:r>
              <a:rPr lang="en-US" b="1" u="sng" dirty="0">
                <a:solidFill>
                  <a:schemeClr val="bg2"/>
                </a:solidFill>
                <a:highlight>
                  <a:srgbClr val="000000"/>
                </a:highlight>
              </a:rPr>
              <a:t>DHCP</a:t>
            </a:r>
          </a:p>
          <a:p>
            <a:endParaRPr lang="en-US" b="1" u="sng" dirty="0">
              <a:solidFill>
                <a:schemeClr val="bg2"/>
              </a:solidFill>
              <a:highlight>
                <a:srgbClr val="000000"/>
              </a:highlight>
            </a:endParaRPr>
          </a:p>
          <a:p>
            <a:r>
              <a:rPr lang="en-US" b="1" dirty="0">
                <a:solidFill>
                  <a:schemeClr val="bg2"/>
                </a:solidFill>
                <a:highlight>
                  <a:srgbClr val="000000"/>
                </a:highlight>
              </a:rPr>
              <a:t>show </a:t>
            </a:r>
            <a:r>
              <a:rPr lang="en-US" b="1" dirty="0" err="1">
                <a:solidFill>
                  <a:schemeClr val="bg2"/>
                </a:solidFill>
                <a:highlight>
                  <a:srgbClr val="000000"/>
                </a:highlight>
              </a:rPr>
              <a:t>ip</a:t>
            </a:r>
            <a:r>
              <a:rPr lang="en-US" b="1" dirty="0">
                <a:solidFill>
                  <a:schemeClr val="bg2"/>
                </a:solidFill>
                <a:highlight>
                  <a:srgbClr val="000000"/>
                </a:highlight>
              </a:rPr>
              <a:t> </a:t>
            </a:r>
            <a:r>
              <a:rPr lang="en-US" b="1" dirty="0" err="1">
                <a:solidFill>
                  <a:schemeClr val="bg2"/>
                </a:solidFill>
                <a:highlight>
                  <a:srgbClr val="000000"/>
                </a:highlight>
              </a:rPr>
              <a:t>dhcp</a:t>
            </a:r>
            <a:r>
              <a:rPr lang="en-US" b="1" dirty="0">
                <a:solidFill>
                  <a:schemeClr val="bg2"/>
                </a:solidFill>
                <a:highlight>
                  <a:srgbClr val="000000"/>
                </a:highlight>
              </a:rPr>
              <a:t> pool</a:t>
            </a:r>
          </a:p>
          <a:p>
            <a:endParaRPr lang="en-US" b="1" dirty="0">
              <a:solidFill>
                <a:schemeClr val="bg2"/>
              </a:solidFill>
              <a:highlight>
                <a:srgbClr val="000000"/>
              </a:highlight>
            </a:endParaRPr>
          </a:p>
          <a:p>
            <a:r>
              <a:rPr lang="en-US" b="1" dirty="0">
                <a:solidFill>
                  <a:schemeClr val="bg2"/>
                </a:solidFill>
                <a:highlight>
                  <a:srgbClr val="000000"/>
                </a:highlight>
              </a:rPr>
              <a:t>Pool HQ1-MAIN :</a:t>
            </a:r>
          </a:p>
          <a:p>
            <a:r>
              <a:rPr lang="en-US" b="1" dirty="0">
                <a:solidFill>
                  <a:schemeClr val="bg2"/>
                </a:solidFill>
                <a:highlight>
                  <a:srgbClr val="000000"/>
                </a:highlight>
              </a:rPr>
              <a:t> Utilization mark (high/low)    : 100 / 0</a:t>
            </a:r>
          </a:p>
          <a:p>
            <a:r>
              <a:rPr lang="en-US" b="1" dirty="0">
                <a:solidFill>
                  <a:schemeClr val="bg2"/>
                </a:solidFill>
                <a:highlight>
                  <a:srgbClr val="000000"/>
                </a:highlight>
              </a:rPr>
              <a:t> Subnet size (first/next)       : 0 / 0</a:t>
            </a:r>
          </a:p>
          <a:p>
            <a:r>
              <a:rPr lang="en-US" b="1" dirty="0">
                <a:solidFill>
                  <a:schemeClr val="bg2"/>
                </a:solidFill>
                <a:highlight>
                  <a:srgbClr val="000000"/>
                </a:highlight>
              </a:rPr>
              <a:t> Total addresses                : 30</a:t>
            </a:r>
          </a:p>
          <a:p>
            <a:r>
              <a:rPr lang="en-US" b="1" dirty="0">
                <a:solidFill>
                  <a:schemeClr val="bg2"/>
                </a:solidFill>
                <a:highlight>
                  <a:srgbClr val="000000"/>
                </a:highlight>
              </a:rPr>
              <a:t> Leased addresses               : 0</a:t>
            </a:r>
          </a:p>
          <a:p>
            <a:r>
              <a:rPr lang="en-US" b="1" dirty="0">
                <a:solidFill>
                  <a:schemeClr val="bg2"/>
                </a:solidFill>
                <a:highlight>
                  <a:srgbClr val="000000"/>
                </a:highlight>
              </a:rPr>
              <a:t> Pending event                  : none</a:t>
            </a:r>
          </a:p>
          <a:p>
            <a:r>
              <a:rPr lang="en-US" b="1" dirty="0">
                <a:solidFill>
                  <a:schemeClr val="bg2"/>
                </a:solidFill>
                <a:highlight>
                  <a:srgbClr val="000000"/>
                </a:highlight>
              </a:rPr>
              <a:t> 1 subnet is currently in the pool :</a:t>
            </a:r>
          </a:p>
          <a:p>
            <a:r>
              <a:rPr lang="en-US" b="1" dirty="0">
                <a:solidFill>
                  <a:schemeClr val="bg2"/>
                </a:solidFill>
                <a:highlight>
                  <a:srgbClr val="000000"/>
                </a:highlight>
              </a:rPr>
              <a:t> Current index        IP address range                    Leased addresses</a:t>
            </a:r>
          </a:p>
          <a:p>
            <a:r>
              <a:rPr lang="en-US" b="1" dirty="0">
                <a:solidFill>
                  <a:schemeClr val="bg2"/>
                </a:solidFill>
                <a:highlight>
                  <a:srgbClr val="000000"/>
                </a:highlight>
              </a:rPr>
              <a:t> 1.1.1.1              1.1.1.1          - 1.1.1.30          0</a:t>
            </a:r>
          </a:p>
          <a:p>
            <a:endParaRPr lang="he-IL" b="1" u="sng" dirty="0">
              <a:solidFill>
                <a:schemeClr val="bg2"/>
              </a:solidFill>
              <a:highlight>
                <a:srgbClr val="000000"/>
              </a:highlight>
            </a:endParaRPr>
          </a:p>
        </p:txBody>
      </p:sp>
      <p:sp>
        <p:nvSpPr>
          <p:cNvPr id="6" name="TextBox 5">
            <a:extLst>
              <a:ext uri="{FF2B5EF4-FFF2-40B4-BE49-F238E27FC236}">
                <a16:creationId xmlns:a16="http://schemas.microsoft.com/office/drawing/2014/main" id="{3D7BCDEE-F4D6-7918-4AE9-3AAA4322E0D8}"/>
              </a:ext>
            </a:extLst>
          </p:cNvPr>
          <p:cNvSpPr txBox="1"/>
          <p:nvPr/>
        </p:nvSpPr>
        <p:spPr>
          <a:xfrm>
            <a:off x="6096000" y="1316053"/>
            <a:ext cx="5312636" cy="3139321"/>
          </a:xfrm>
          <a:prstGeom prst="rect">
            <a:avLst/>
          </a:prstGeom>
          <a:noFill/>
        </p:spPr>
        <p:txBody>
          <a:bodyPr wrap="square" rtlCol="1">
            <a:spAutoFit/>
          </a:bodyPr>
          <a:lstStyle/>
          <a:p>
            <a:r>
              <a:rPr lang="en-US" b="1" dirty="0">
                <a:solidFill>
                  <a:schemeClr val="bg2"/>
                </a:solidFill>
                <a:highlight>
                  <a:srgbClr val="000000"/>
                </a:highlight>
              </a:rPr>
              <a:t>Pool HQ1-IT :</a:t>
            </a:r>
          </a:p>
          <a:p>
            <a:endParaRPr lang="en-US" dirty="0">
              <a:solidFill>
                <a:schemeClr val="bg2"/>
              </a:solidFill>
              <a:highlight>
                <a:srgbClr val="000000"/>
              </a:highlight>
            </a:endParaRPr>
          </a:p>
          <a:p>
            <a:r>
              <a:rPr lang="en-US" dirty="0">
                <a:solidFill>
                  <a:schemeClr val="bg2"/>
                </a:solidFill>
                <a:highlight>
                  <a:srgbClr val="000000"/>
                </a:highlight>
              </a:rPr>
              <a:t> </a:t>
            </a:r>
            <a:r>
              <a:rPr lang="en-US" b="1" dirty="0">
                <a:solidFill>
                  <a:schemeClr val="bg2"/>
                </a:solidFill>
                <a:highlight>
                  <a:srgbClr val="000000"/>
                </a:highlight>
              </a:rPr>
              <a:t>Utilization mark (high/low)    : 100 / 0</a:t>
            </a:r>
          </a:p>
          <a:p>
            <a:r>
              <a:rPr lang="en-US" b="1" dirty="0">
                <a:solidFill>
                  <a:schemeClr val="bg2"/>
                </a:solidFill>
                <a:highlight>
                  <a:srgbClr val="000000"/>
                </a:highlight>
              </a:rPr>
              <a:t> Subnet size (first/next)       : 0 / 0</a:t>
            </a:r>
          </a:p>
          <a:p>
            <a:r>
              <a:rPr lang="en-US" b="1" dirty="0">
                <a:solidFill>
                  <a:schemeClr val="bg2"/>
                </a:solidFill>
                <a:highlight>
                  <a:srgbClr val="000000"/>
                </a:highlight>
              </a:rPr>
              <a:t> Total addresses                : 30</a:t>
            </a:r>
          </a:p>
          <a:p>
            <a:r>
              <a:rPr lang="en-US" b="1" dirty="0">
                <a:solidFill>
                  <a:schemeClr val="bg2"/>
                </a:solidFill>
                <a:highlight>
                  <a:srgbClr val="000000"/>
                </a:highlight>
              </a:rPr>
              <a:t> Leased addresses               : 0</a:t>
            </a:r>
          </a:p>
          <a:p>
            <a:r>
              <a:rPr lang="en-US" b="1" dirty="0">
                <a:solidFill>
                  <a:schemeClr val="bg2"/>
                </a:solidFill>
                <a:highlight>
                  <a:srgbClr val="000000"/>
                </a:highlight>
              </a:rPr>
              <a:t> Pending event                  : none</a:t>
            </a:r>
          </a:p>
          <a:p>
            <a:r>
              <a:rPr lang="en-US" b="1" dirty="0">
                <a:solidFill>
                  <a:schemeClr val="bg2"/>
                </a:solidFill>
                <a:highlight>
                  <a:srgbClr val="000000"/>
                </a:highlight>
              </a:rPr>
              <a:t> 1 subnet is currently in the pool :</a:t>
            </a:r>
          </a:p>
          <a:p>
            <a:r>
              <a:rPr lang="en-US" b="1" dirty="0">
                <a:solidFill>
                  <a:schemeClr val="bg2"/>
                </a:solidFill>
                <a:highlight>
                  <a:srgbClr val="000000"/>
                </a:highlight>
              </a:rPr>
              <a:t> Current index        IP address range                    Leased addresses</a:t>
            </a:r>
          </a:p>
          <a:p>
            <a:r>
              <a:rPr lang="en-US" b="1" dirty="0">
                <a:solidFill>
                  <a:schemeClr val="bg2"/>
                </a:solidFill>
                <a:highlight>
                  <a:srgbClr val="000000"/>
                </a:highlight>
              </a:rPr>
              <a:t> 1.1.1.33             1.1.1.33         - 1.1.1.62          0</a:t>
            </a:r>
            <a:endParaRPr lang="he-IL" b="1" dirty="0">
              <a:solidFill>
                <a:schemeClr val="bg2"/>
              </a:solidFill>
              <a:highlight>
                <a:srgbClr val="000000"/>
              </a:highlight>
            </a:endParaRPr>
          </a:p>
        </p:txBody>
      </p:sp>
    </p:spTree>
    <p:extLst>
      <p:ext uri="{BB962C8B-B14F-4D97-AF65-F5344CB8AC3E}">
        <p14:creationId xmlns:p14="http://schemas.microsoft.com/office/powerpoint/2010/main" val="2804963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Commands-4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5" name="TextBox 4">
            <a:extLst>
              <a:ext uri="{FF2B5EF4-FFF2-40B4-BE49-F238E27FC236}">
                <a16:creationId xmlns:a16="http://schemas.microsoft.com/office/drawing/2014/main" id="{A774F2DA-D715-2887-1A27-930F27B1CA74}"/>
              </a:ext>
            </a:extLst>
          </p:cNvPr>
          <p:cNvSpPr txBox="1"/>
          <p:nvPr/>
        </p:nvSpPr>
        <p:spPr>
          <a:xfrm>
            <a:off x="683664" y="1196411"/>
            <a:ext cx="4828373" cy="3139321"/>
          </a:xfrm>
          <a:prstGeom prst="rect">
            <a:avLst/>
          </a:prstGeom>
          <a:noFill/>
        </p:spPr>
        <p:txBody>
          <a:bodyPr wrap="square" rtlCol="1">
            <a:spAutoFit/>
          </a:bodyPr>
          <a:lstStyle/>
          <a:p>
            <a:r>
              <a:rPr lang="en-US" b="1" dirty="0">
                <a:solidFill>
                  <a:schemeClr val="bg2"/>
                </a:solidFill>
                <a:highlight>
                  <a:srgbClr val="000000"/>
                </a:highlight>
              </a:rPr>
              <a:t>show </a:t>
            </a:r>
            <a:r>
              <a:rPr lang="en-US" b="1" dirty="0" err="1">
                <a:solidFill>
                  <a:schemeClr val="bg2"/>
                </a:solidFill>
                <a:highlight>
                  <a:srgbClr val="000000"/>
                </a:highlight>
              </a:rPr>
              <a:t>ip</a:t>
            </a:r>
            <a:r>
              <a:rPr lang="en-US" b="1" dirty="0">
                <a:solidFill>
                  <a:schemeClr val="bg2"/>
                </a:solidFill>
                <a:highlight>
                  <a:srgbClr val="000000"/>
                </a:highlight>
              </a:rPr>
              <a:t> </a:t>
            </a:r>
            <a:r>
              <a:rPr lang="en-US" b="1" dirty="0" err="1">
                <a:solidFill>
                  <a:schemeClr val="bg2"/>
                </a:solidFill>
                <a:highlight>
                  <a:srgbClr val="000000"/>
                </a:highlight>
              </a:rPr>
              <a:t>dhcp</a:t>
            </a:r>
            <a:r>
              <a:rPr lang="en-US" b="1" dirty="0">
                <a:solidFill>
                  <a:schemeClr val="bg2"/>
                </a:solidFill>
                <a:highlight>
                  <a:srgbClr val="000000"/>
                </a:highlight>
              </a:rPr>
              <a:t> binding</a:t>
            </a:r>
          </a:p>
          <a:p>
            <a:endParaRPr lang="en-US" b="1" dirty="0">
              <a:solidFill>
                <a:schemeClr val="bg2"/>
              </a:solidFill>
              <a:highlight>
                <a:srgbClr val="000000"/>
              </a:highlight>
            </a:endParaRPr>
          </a:p>
          <a:p>
            <a:r>
              <a:rPr lang="en-US" b="1" dirty="0">
                <a:solidFill>
                  <a:schemeClr val="bg2"/>
                </a:solidFill>
                <a:highlight>
                  <a:srgbClr val="000000"/>
                </a:highlight>
              </a:rPr>
              <a:t>IP address          Client-ID/              Lease expiration        Type</a:t>
            </a:r>
          </a:p>
          <a:p>
            <a:r>
              <a:rPr lang="en-US" b="1" dirty="0">
                <a:solidFill>
                  <a:schemeClr val="bg2"/>
                </a:solidFill>
                <a:highlight>
                  <a:srgbClr val="000000"/>
                </a:highlight>
              </a:rPr>
              <a:t>                    Hardware address/</a:t>
            </a:r>
          </a:p>
          <a:p>
            <a:r>
              <a:rPr lang="en-US" b="1" dirty="0">
                <a:solidFill>
                  <a:schemeClr val="bg2"/>
                </a:solidFill>
                <a:highlight>
                  <a:srgbClr val="000000"/>
                </a:highlight>
              </a:rPr>
              <a:t>                    User name</a:t>
            </a:r>
          </a:p>
          <a:p>
            <a:r>
              <a:rPr lang="en-US" b="1" dirty="0">
                <a:solidFill>
                  <a:schemeClr val="bg2"/>
                </a:solidFill>
                <a:highlight>
                  <a:srgbClr val="000000"/>
                </a:highlight>
              </a:rPr>
              <a:t>1.1.1.11            0100.5079.6668.00       Nov 24 2023 11:57 AM    Automatic</a:t>
            </a:r>
          </a:p>
          <a:p>
            <a:r>
              <a:rPr lang="en-US" b="1" dirty="0">
                <a:solidFill>
                  <a:schemeClr val="bg2"/>
                </a:solidFill>
                <a:highlight>
                  <a:srgbClr val="000000"/>
                </a:highlight>
              </a:rPr>
              <a:t>1.1.1.44            0100.5079.6668.01       Nov 23 2023 12:02 PM    Automatic</a:t>
            </a:r>
          </a:p>
          <a:p>
            <a:endParaRPr lang="en-US" dirty="0"/>
          </a:p>
        </p:txBody>
      </p:sp>
      <p:sp>
        <p:nvSpPr>
          <p:cNvPr id="7" name="TextBox 6">
            <a:extLst>
              <a:ext uri="{FF2B5EF4-FFF2-40B4-BE49-F238E27FC236}">
                <a16:creationId xmlns:a16="http://schemas.microsoft.com/office/drawing/2014/main" id="{193E19FC-670D-0FE2-8DAF-E5060EA345E1}"/>
              </a:ext>
            </a:extLst>
          </p:cNvPr>
          <p:cNvSpPr txBox="1"/>
          <p:nvPr/>
        </p:nvSpPr>
        <p:spPr>
          <a:xfrm>
            <a:off x="6096000" y="1196411"/>
            <a:ext cx="5084748" cy="3416320"/>
          </a:xfrm>
          <a:prstGeom prst="rect">
            <a:avLst/>
          </a:prstGeom>
          <a:noFill/>
        </p:spPr>
        <p:txBody>
          <a:bodyPr wrap="square" rtlCol="1">
            <a:spAutoFit/>
          </a:bodyPr>
          <a:lstStyle/>
          <a:p>
            <a:r>
              <a:rPr lang="en-US" b="1" u="sng" dirty="0">
                <a:solidFill>
                  <a:schemeClr val="bg2"/>
                </a:solidFill>
                <a:highlight>
                  <a:srgbClr val="000000"/>
                </a:highlight>
              </a:rPr>
              <a:t>LACP-</a:t>
            </a:r>
          </a:p>
          <a:p>
            <a:endParaRPr lang="en-US" b="1" u="sng" dirty="0">
              <a:solidFill>
                <a:schemeClr val="bg2"/>
              </a:solidFill>
              <a:highlight>
                <a:srgbClr val="000000"/>
              </a:highlight>
            </a:endParaRPr>
          </a:p>
          <a:p>
            <a:r>
              <a:rPr lang="en-US" b="1" dirty="0">
                <a:solidFill>
                  <a:schemeClr val="bg2"/>
                </a:solidFill>
                <a:highlight>
                  <a:srgbClr val="000000"/>
                </a:highlight>
              </a:rPr>
              <a:t>show </a:t>
            </a:r>
            <a:r>
              <a:rPr lang="en-US" b="1" dirty="0" err="1">
                <a:solidFill>
                  <a:schemeClr val="bg2"/>
                </a:solidFill>
                <a:highlight>
                  <a:srgbClr val="000000"/>
                </a:highlight>
              </a:rPr>
              <a:t>etherchannel</a:t>
            </a:r>
            <a:r>
              <a:rPr lang="en-US" b="1" dirty="0">
                <a:solidFill>
                  <a:schemeClr val="bg2"/>
                </a:solidFill>
                <a:highlight>
                  <a:srgbClr val="000000"/>
                </a:highlight>
              </a:rPr>
              <a:t> summary</a:t>
            </a:r>
          </a:p>
          <a:p>
            <a:endParaRPr lang="en-US" b="1" dirty="0">
              <a:solidFill>
                <a:schemeClr val="bg2"/>
              </a:solidFill>
              <a:highlight>
                <a:srgbClr val="000000"/>
              </a:highlight>
            </a:endParaRPr>
          </a:p>
          <a:p>
            <a:r>
              <a:rPr lang="en-US" b="1" dirty="0">
                <a:solidFill>
                  <a:schemeClr val="bg2"/>
                </a:solidFill>
                <a:highlight>
                  <a:srgbClr val="000000"/>
                </a:highlight>
              </a:rPr>
              <a:t>Group  Port-channel  Protocol    Ports</a:t>
            </a:r>
          </a:p>
          <a:p>
            <a:r>
              <a:rPr lang="en-US" b="1" dirty="0">
                <a:solidFill>
                  <a:schemeClr val="bg2"/>
                </a:solidFill>
                <a:highlight>
                  <a:srgbClr val="000000"/>
                </a:highlight>
              </a:rPr>
              <a:t>------+-------------+-----------+-----------------------------------------------</a:t>
            </a:r>
          </a:p>
          <a:p>
            <a:r>
              <a:rPr lang="en-US" b="1" dirty="0">
                <a:solidFill>
                  <a:schemeClr val="bg2"/>
                </a:solidFill>
                <a:highlight>
                  <a:srgbClr val="000000"/>
                </a:highlight>
              </a:rPr>
              <a:t>1      Po1(SU)         LACP      Et1/0(P)    Et1/1(P)</a:t>
            </a:r>
          </a:p>
          <a:p>
            <a:r>
              <a:rPr lang="en-US" b="1" dirty="0">
                <a:solidFill>
                  <a:schemeClr val="bg2"/>
                </a:solidFill>
                <a:highlight>
                  <a:srgbClr val="000000"/>
                </a:highlight>
              </a:rPr>
              <a:t>2      Po2(SU)         LACP      Et0/1(P)    Et0/2(P)</a:t>
            </a:r>
          </a:p>
          <a:p>
            <a:r>
              <a:rPr lang="en-US" b="1" dirty="0">
                <a:solidFill>
                  <a:schemeClr val="bg2"/>
                </a:solidFill>
                <a:highlight>
                  <a:srgbClr val="000000"/>
                </a:highlight>
              </a:rPr>
              <a:t>3      Po3(SU)         LACP      Et1/2(P)    Et1/3(P)</a:t>
            </a:r>
          </a:p>
          <a:p>
            <a:endParaRPr lang="en-US" b="1" dirty="0">
              <a:solidFill>
                <a:schemeClr val="bg2"/>
              </a:solidFill>
              <a:highlight>
                <a:srgbClr val="000000"/>
              </a:highlight>
            </a:endParaRPr>
          </a:p>
          <a:p>
            <a:endParaRPr lang="he-IL" b="1" u="sng" dirty="0">
              <a:solidFill>
                <a:schemeClr val="bg2"/>
              </a:solidFill>
              <a:highlight>
                <a:srgbClr val="000000"/>
              </a:highlight>
            </a:endParaRPr>
          </a:p>
        </p:txBody>
      </p:sp>
    </p:spTree>
    <p:extLst>
      <p:ext uri="{BB962C8B-B14F-4D97-AF65-F5344CB8AC3E}">
        <p14:creationId xmlns:p14="http://schemas.microsoft.com/office/powerpoint/2010/main" val="2938323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Commands-5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6" name="TextBox 5">
            <a:extLst>
              <a:ext uri="{FF2B5EF4-FFF2-40B4-BE49-F238E27FC236}">
                <a16:creationId xmlns:a16="http://schemas.microsoft.com/office/drawing/2014/main" id="{4CD0AD3F-8939-86CC-8BD4-847668A1CE71}"/>
              </a:ext>
            </a:extLst>
          </p:cNvPr>
          <p:cNvSpPr txBox="1"/>
          <p:nvPr/>
        </p:nvSpPr>
        <p:spPr>
          <a:xfrm>
            <a:off x="341831" y="264919"/>
            <a:ext cx="7481843" cy="5355312"/>
          </a:xfrm>
          <a:prstGeom prst="rect">
            <a:avLst/>
          </a:prstGeom>
          <a:noFill/>
        </p:spPr>
        <p:txBody>
          <a:bodyPr wrap="square" rtlCol="1">
            <a:spAutoFit/>
          </a:bodyPr>
          <a:lstStyle/>
          <a:p>
            <a:r>
              <a:rPr lang="en-US" b="1" dirty="0">
                <a:solidFill>
                  <a:schemeClr val="bg2"/>
                </a:solidFill>
                <a:highlight>
                  <a:srgbClr val="000000"/>
                </a:highlight>
              </a:rPr>
              <a:t>show </a:t>
            </a:r>
            <a:r>
              <a:rPr lang="en-US" b="1" dirty="0" err="1">
                <a:solidFill>
                  <a:schemeClr val="bg2"/>
                </a:solidFill>
                <a:highlight>
                  <a:srgbClr val="000000"/>
                </a:highlight>
              </a:rPr>
              <a:t>lacp</a:t>
            </a:r>
            <a:r>
              <a:rPr lang="en-US" b="1" dirty="0">
                <a:solidFill>
                  <a:schemeClr val="bg2"/>
                </a:solidFill>
                <a:highlight>
                  <a:srgbClr val="000000"/>
                </a:highlight>
              </a:rPr>
              <a:t> internal</a:t>
            </a:r>
          </a:p>
          <a:p>
            <a:endParaRPr lang="en-US" b="1" dirty="0">
              <a:solidFill>
                <a:schemeClr val="bg2"/>
              </a:solidFill>
              <a:highlight>
                <a:srgbClr val="000000"/>
              </a:highlight>
            </a:endParaRPr>
          </a:p>
          <a:p>
            <a:r>
              <a:rPr lang="en-US" b="1" dirty="0">
                <a:solidFill>
                  <a:schemeClr val="bg2"/>
                </a:solidFill>
                <a:highlight>
                  <a:srgbClr val="000000"/>
                </a:highlight>
              </a:rPr>
              <a:t>Channel group 1</a:t>
            </a:r>
          </a:p>
          <a:p>
            <a:r>
              <a:rPr lang="en-US" b="1" dirty="0">
                <a:solidFill>
                  <a:schemeClr val="bg2"/>
                </a:solidFill>
                <a:highlight>
                  <a:srgbClr val="000000"/>
                </a:highlight>
              </a:rPr>
              <a:t>                            LACP port     Admin     </a:t>
            </a:r>
            <a:r>
              <a:rPr lang="en-US" b="1" dirty="0" err="1">
                <a:solidFill>
                  <a:schemeClr val="bg2"/>
                </a:solidFill>
                <a:highlight>
                  <a:srgbClr val="000000"/>
                </a:highlight>
              </a:rPr>
              <a:t>Oper</a:t>
            </a:r>
            <a:r>
              <a:rPr lang="en-US" b="1" dirty="0">
                <a:solidFill>
                  <a:schemeClr val="bg2"/>
                </a:solidFill>
                <a:highlight>
                  <a:srgbClr val="000000"/>
                </a:highlight>
              </a:rPr>
              <a:t>    Port        </a:t>
            </a:r>
            <a:r>
              <a:rPr lang="en-US" b="1" dirty="0" err="1">
                <a:solidFill>
                  <a:schemeClr val="bg2"/>
                </a:solidFill>
                <a:highlight>
                  <a:srgbClr val="000000"/>
                </a:highlight>
              </a:rPr>
              <a:t>Port</a:t>
            </a:r>
            <a:endParaRPr lang="en-US" b="1" dirty="0">
              <a:solidFill>
                <a:schemeClr val="bg2"/>
              </a:solidFill>
              <a:highlight>
                <a:srgbClr val="000000"/>
              </a:highlight>
            </a:endParaRPr>
          </a:p>
          <a:p>
            <a:r>
              <a:rPr lang="en-US" b="1" dirty="0">
                <a:solidFill>
                  <a:schemeClr val="bg2"/>
                </a:solidFill>
                <a:highlight>
                  <a:srgbClr val="000000"/>
                </a:highlight>
              </a:rPr>
              <a:t>Port      Flags   State     Priority      Key       </a:t>
            </a:r>
            <a:r>
              <a:rPr lang="en-US" b="1" dirty="0" err="1">
                <a:solidFill>
                  <a:schemeClr val="bg2"/>
                </a:solidFill>
                <a:highlight>
                  <a:srgbClr val="000000"/>
                </a:highlight>
              </a:rPr>
              <a:t>Key</a:t>
            </a:r>
            <a:r>
              <a:rPr lang="en-US" b="1" dirty="0">
                <a:solidFill>
                  <a:schemeClr val="bg2"/>
                </a:solidFill>
                <a:highlight>
                  <a:srgbClr val="000000"/>
                </a:highlight>
              </a:rPr>
              <a:t>     Number      State</a:t>
            </a:r>
          </a:p>
          <a:p>
            <a:r>
              <a:rPr lang="en-US" b="1" dirty="0">
                <a:solidFill>
                  <a:schemeClr val="bg2"/>
                </a:solidFill>
                <a:highlight>
                  <a:srgbClr val="000000"/>
                </a:highlight>
              </a:rPr>
              <a:t>Et1/0     SA      </a:t>
            </a:r>
            <a:r>
              <a:rPr lang="en-US" b="1" dirty="0" err="1">
                <a:solidFill>
                  <a:schemeClr val="bg2"/>
                </a:solidFill>
                <a:highlight>
                  <a:srgbClr val="000000"/>
                </a:highlight>
              </a:rPr>
              <a:t>bndl</a:t>
            </a:r>
            <a:r>
              <a:rPr lang="en-US" b="1" dirty="0">
                <a:solidFill>
                  <a:schemeClr val="bg2"/>
                </a:solidFill>
                <a:highlight>
                  <a:srgbClr val="000000"/>
                </a:highlight>
              </a:rPr>
              <a:t>      32768         0x1       </a:t>
            </a:r>
            <a:r>
              <a:rPr lang="en-US" b="1" dirty="0" err="1">
                <a:solidFill>
                  <a:schemeClr val="bg2"/>
                </a:solidFill>
                <a:highlight>
                  <a:srgbClr val="000000"/>
                </a:highlight>
              </a:rPr>
              <a:t>0x1</a:t>
            </a:r>
            <a:r>
              <a:rPr lang="en-US" b="1" dirty="0">
                <a:solidFill>
                  <a:schemeClr val="bg2"/>
                </a:solidFill>
                <a:highlight>
                  <a:srgbClr val="000000"/>
                </a:highlight>
              </a:rPr>
              <a:t>     0x101       0x3D</a:t>
            </a:r>
          </a:p>
          <a:p>
            <a:r>
              <a:rPr lang="en-US" b="1" dirty="0">
                <a:solidFill>
                  <a:schemeClr val="bg2"/>
                </a:solidFill>
                <a:highlight>
                  <a:srgbClr val="000000"/>
                </a:highlight>
              </a:rPr>
              <a:t>Et1/1     SA      </a:t>
            </a:r>
            <a:r>
              <a:rPr lang="en-US" b="1" dirty="0" err="1">
                <a:solidFill>
                  <a:schemeClr val="bg2"/>
                </a:solidFill>
                <a:highlight>
                  <a:srgbClr val="000000"/>
                </a:highlight>
              </a:rPr>
              <a:t>bndl</a:t>
            </a:r>
            <a:r>
              <a:rPr lang="en-US" b="1" dirty="0">
                <a:solidFill>
                  <a:schemeClr val="bg2"/>
                </a:solidFill>
                <a:highlight>
                  <a:srgbClr val="000000"/>
                </a:highlight>
              </a:rPr>
              <a:t>      32768         0x1       </a:t>
            </a:r>
            <a:r>
              <a:rPr lang="en-US" b="1" dirty="0" err="1">
                <a:solidFill>
                  <a:schemeClr val="bg2"/>
                </a:solidFill>
                <a:highlight>
                  <a:srgbClr val="000000"/>
                </a:highlight>
              </a:rPr>
              <a:t>0x1</a:t>
            </a:r>
            <a:r>
              <a:rPr lang="en-US" b="1" dirty="0">
                <a:solidFill>
                  <a:schemeClr val="bg2"/>
                </a:solidFill>
                <a:highlight>
                  <a:srgbClr val="000000"/>
                </a:highlight>
              </a:rPr>
              <a:t>     0x102       0x3D</a:t>
            </a:r>
          </a:p>
          <a:p>
            <a:endParaRPr lang="en-US" b="1" dirty="0">
              <a:solidFill>
                <a:schemeClr val="bg2"/>
              </a:solidFill>
              <a:highlight>
                <a:srgbClr val="000000"/>
              </a:highlight>
            </a:endParaRPr>
          </a:p>
          <a:p>
            <a:r>
              <a:rPr lang="en-US" b="1" dirty="0">
                <a:solidFill>
                  <a:schemeClr val="bg2"/>
                </a:solidFill>
                <a:highlight>
                  <a:srgbClr val="000000"/>
                </a:highlight>
              </a:rPr>
              <a:t>Channel group 2</a:t>
            </a:r>
          </a:p>
          <a:p>
            <a:r>
              <a:rPr lang="en-US" b="1" dirty="0">
                <a:solidFill>
                  <a:schemeClr val="bg2"/>
                </a:solidFill>
                <a:highlight>
                  <a:srgbClr val="000000"/>
                </a:highlight>
              </a:rPr>
              <a:t>                            LACP port     Admin     </a:t>
            </a:r>
            <a:r>
              <a:rPr lang="en-US" b="1" dirty="0" err="1">
                <a:solidFill>
                  <a:schemeClr val="bg2"/>
                </a:solidFill>
                <a:highlight>
                  <a:srgbClr val="000000"/>
                </a:highlight>
              </a:rPr>
              <a:t>Oper</a:t>
            </a:r>
            <a:r>
              <a:rPr lang="en-US" b="1" dirty="0">
                <a:solidFill>
                  <a:schemeClr val="bg2"/>
                </a:solidFill>
                <a:highlight>
                  <a:srgbClr val="000000"/>
                </a:highlight>
              </a:rPr>
              <a:t>    Port        </a:t>
            </a:r>
            <a:r>
              <a:rPr lang="en-US" b="1" dirty="0" err="1">
                <a:solidFill>
                  <a:schemeClr val="bg2"/>
                </a:solidFill>
                <a:highlight>
                  <a:srgbClr val="000000"/>
                </a:highlight>
              </a:rPr>
              <a:t>Port</a:t>
            </a:r>
            <a:endParaRPr lang="en-US" b="1" dirty="0">
              <a:solidFill>
                <a:schemeClr val="bg2"/>
              </a:solidFill>
              <a:highlight>
                <a:srgbClr val="000000"/>
              </a:highlight>
            </a:endParaRPr>
          </a:p>
          <a:p>
            <a:r>
              <a:rPr lang="en-US" b="1" dirty="0">
                <a:solidFill>
                  <a:schemeClr val="bg2"/>
                </a:solidFill>
                <a:highlight>
                  <a:srgbClr val="000000"/>
                </a:highlight>
              </a:rPr>
              <a:t>Port      Flags   State     Priority      Key       </a:t>
            </a:r>
            <a:r>
              <a:rPr lang="en-US" b="1" dirty="0" err="1">
                <a:solidFill>
                  <a:schemeClr val="bg2"/>
                </a:solidFill>
                <a:highlight>
                  <a:srgbClr val="000000"/>
                </a:highlight>
              </a:rPr>
              <a:t>Key</a:t>
            </a:r>
            <a:r>
              <a:rPr lang="en-US" b="1" dirty="0">
                <a:solidFill>
                  <a:schemeClr val="bg2"/>
                </a:solidFill>
                <a:highlight>
                  <a:srgbClr val="000000"/>
                </a:highlight>
              </a:rPr>
              <a:t>     Number      State</a:t>
            </a:r>
          </a:p>
          <a:p>
            <a:r>
              <a:rPr lang="en-US" b="1" dirty="0">
                <a:solidFill>
                  <a:schemeClr val="bg2"/>
                </a:solidFill>
                <a:highlight>
                  <a:srgbClr val="000000"/>
                </a:highlight>
              </a:rPr>
              <a:t>Et0/1     SA      </a:t>
            </a:r>
            <a:r>
              <a:rPr lang="en-US" b="1" dirty="0" err="1">
                <a:solidFill>
                  <a:schemeClr val="bg2"/>
                </a:solidFill>
                <a:highlight>
                  <a:srgbClr val="000000"/>
                </a:highlight>
              </a:rPr>
              <a:t>bndl</a:t>
            </a:r>
            <a:r>
              <a:rPr lang="en-US" b="1" dirty="0">
                <a:solidFill>
                  <a:schemeClr val="bg2"/>
                </a:solidFill>
                <a:highlight>
                  <a:srgbClr val="000000"/>
                </a:highlight>
              </a:rPr>
              <a:t>      32768         0x2       </a:t>
            </a:r>
            <a:r>
              <a:rPr lang="en-US" b="1" dirty="0" err="1">
                <a:solidFill>
                  <a:schemeClr val="bg2"/>
                </a:solidFill>
                <a:highlight>
                  <a:srgbClr val="000000"/>
                </a:highlight>
              </a:rPr>
              <a:t>0x2</a:t>
            </a:r>
            <a:r>
              <a:rPr lang="en-US" b="1" dirty="0">
                <a:solidFill>
                  <a:schemeClr val="bg2"/>
                </a:solidFill>
                <a:highlight>
                  <a:srgbClr val="000000"/>
                </a:highlight>
              </a:rPr>
              <a:t>     </a:t>
            </a:r>
            <a:r>
              <a:rPr lang="en-US" b="1" dirty="0" err="1">
                <a:solidFill>
                  <a:schemeClr val="bg2"/>
                </a:solidFill>
                <a:highlight>
                  <a:srgbClr val="000000"/>
                </a:highlight>
              </a:rPr>
              <a:t>0x2</a:t>
            </a:r>
            <a:r>
              <a:rPr lang="en-US" b="1" dirty="0">
                <a:solidFill>
                  <a:schemeClr val="bg2"/>
                </a:solidFill>
                <a:highlight>
                  <a:srgbClr val="000000"/>
                </a:highlight>
              </a:rPr>
              <a:t>         0x3D</a:t>
            </a:r>
          </a:p>
          <a:p>
            <a:r>
              <a:rPr lang="en-US" b="1" dirty="0">
                <a:solidFill>
                  <a:schemeClr val="bg2"/>
                </a:solidFill>
                <a:highlight>
                  <a:srgbClr val="000000"/>
                </a:highlight>
              </a:rPr>
              <a:t>Et0/2     SA      </a:t>
            </a:r>
            <a:r>
              <a:rPr lang="en-US" b="1" dirty="0" err="1">
                <a:solidFill>
                  <a:schemeClr val="bg2"/>
                </a:solidFill>
                <a:highlight>
                  <a:srgbClr val="000000"/>
                </a:highlight>
              </a:rPr>
              <a:t>bndl</a:t>
            </a:r>
            <a:r>
              <a:rPr lang="en-US" b="1" dirty="0">
                <a:solidFill>
                  <a:schemeClr val="bg2"/>
                </a:solidFill>
                <a:highlight>
                  <a:srgbClr val="000000"/>
                </a:highlight>
              </a:rPr>
              <a:t>      32768         0x2       </a:t>
            </a:r>
            <a:r>
              <a:rPr lang="en-US" b="1" dirty="0" err="1">
                <a:solidFill>
                  <a:schemeClr val="bg2"/>
                </a:solidFill>
                <a:highlight>
                  <a:srgbClr val="000000"/>
                </a:highlight>
              </a:rPr>
              <a:t>0x2</a:t>
            </a:r>
            <a:r>
              <a:rPr lang="en-US" b="1" dirty="0">
                <a:solidFill>
                  <a:schemeClr val="bg2"/>
                </a:solidFill>
                <a:highlight>
                  <a:srgbClr val="000000"/>
                </a:highlight>
              </a:rPr>
              <a:t>     0x3         0x3D</a:t>
            </a:r>
          </a:p>
          <a:p>
            <a:endParaRPr lang="en-US" b="1" dirty="0">
              <a:solidFill>
                <a:schemeClr val="bg2"/>
              </a:solidFill>
              <a:highlight>
                <a:srgbClr val="000000"/>
              </a:highlight>
            </a:endParaRPr>
          </a:p>
          <a:p>
            <a:r>
              <a:rPr lang="en-US" b="1" dirty="0">
                <a:solidFill>
                  <a:schemeClr val="bg2"/>
                </a:solidFill>
                <a:highlight>
                  <a:srgbClr val="000000"/>
                </a:highlight>
              </a:rPr>
              <a:t>Channel group 3</a:t>
            </a:r>
          </a:p>
          <a:p>
            <a:r>
              <a:rPr lang="en-US" b="1" dirty="0">
                <a:solidFill>
                  <a:schemeClr val="bg2"/>
                </a:solidFill>
                <a:highlight>
                  <a:srgbClr val="000000"/>
                </a:highlight>
              </a:rPr>
              <a:t>                            LACP port     Admin     </a:t>
            </a:r>
            <a:r>
              <a:rPr lang="en-US" b="1" dirty="0" err="1">
                <a:solidFill>
                  <a:schemeClr val="bg2"/>
                </a:solidFill>
                <a:highlight>
                  <a:srgbClr val="000000"/>
                </a:highlight>
              </a:rPr>
              <a:t>Oper</a:t>
            </a:r>
            <a:r>
              <a:rPr lang="en-US" b="1" dirty="0">
                <a:solidFill>
                  <a:schemeClr val="bg2"/>
                </a:solidFill>
                <a:highlight>
                  <a:srgbClr val="000000"/>
                </a:highlight>
              </a:rPr>
              <a:t>    Port        </a:t>
            </a:r>
            <a:r>
              <a:rPr lang="en-US" b="1" dirty="0" err="1">
                <a:solidFill>
                  <a:schemeClr val="bg2"/>
                </a:solidFill>
                <a:highlight>
                  <a:srgbClr val="000000"/>
                </a:highlight>
              </a:rPr>
              <a:t>Port</a:t>
            </a:r>
            <a:endParaRPr lang="en-US" b="1" dirty="0">
              <a:solidFill>
                <a:schemeClr val="bg2"/>
              </a:solidFill>
              <a:highlight>
                <a:srgbClr val="000000"/>
              </a:highlight>
            </a:endParaRPr>
          </a:p>
          <a:p>
            <a:r>
              <a:rPr lang="en-US" b="1" dirty="0">
                <a:solidFill>
                  <a:schemeClr val="bg2"/>
                </a:solidFill>
                <a:highlight>
                  <a:srgbClr val="000000"/>
                </a:highlight>
              </a:rPr>
              <a:t>Port      Flags   State     Priority      Key       </a:t>
            </a:r>
            <a:r>
              <a:rPr lang="en-US" b="1" dirty="0" err="1">
                <a:solidFill>
                  <a:schemeClr val="bg2"/>
                </a:solidFill>
                <a:highlight>
                  <a:srgbClr val="000000"/>
                </a:highlight>
              </a:rPr>
              <a:t>Key</a:t>
            </a:r>
            <a:r>
              <a:rPr lang="en-US" b="1" dirty="0">
                <a:solidFill>
                  <a:schemeClr val="bg2"/>
                </a:solidFill>
                <a:highlight>
                  <a:srgbClr val="000000"/>
                </a:highlight>
              </a:rPr>
              <a:t>     Number      State</a:t>
            </a:r>
          </a:p>
          <a:p>
            <a:r>
              <a:rPr lang="en-US" b="1" dirty="0">
                <a:solidFill>
                  <a:schemeClr val="bg2"/>
                </a:solidFill>
                <a:highlight>
                  <a:srgbClr val="000000"/>
                </a:highlight>
              </a:rPr>
              <a:t>Et1/2     SA      </a:t>
            </a:r>
            <a:r>
              <a:rPr lang="en-US" b="1" dirty="0" err="1">
                <a:solidFill>
                  <a:schemeClr val="bg2"/>
                </a:solidFill>
                <a:highlight>
                  <a:srgbClr val="000000"/>
                </a:highlight>
              </a:rPr>
              <a:t>bndl</a:t>
            </a:r>
            <a:r>
              <a:rPr lang="en-US" b="1" dirty="0">
                <a:solidFill>
                  <a:schemeClr val="bg2"/>
                </a:solidFill>
                <a:highlight>
                  <a:srgbClr val="000000"/>
                </a:highlight>
              </a:rPr>
              <a:t>      32768         0x3       </a:t>
            </a:r>
            <a:r>
              <a:rPr lang="en-US" b="1" dirty="0" err="1">
                <a:solidFill>
                  <a:schemeClr val="bg2"/>
                </a:solidFill>
                <a:highlight>
                  <a:srgbClr val="000000"/>
                </a:highlight>
              </a:rPr>
              <a:t>0x3</a:t>
            </a:r>
            <a:r>
              <a:rPr lang="en-US" b="1" dirty="0">
                <a:solidFill>
                  <a:schemeClr val="bg2"/>
                </a:solidFill>
                <a:highlight>
                  <a:srgbClr val="000000"/>
                </a:highlight>
              </a:rPr>
              <a:t>     0x103       0x3D</a:t>
            </a:r>
          </a:p>
          <a:p>
            <a:r>
              <a:rPr lang="en-US" b="1" dirty="0">
                <a:solidFill>
                  <a:schemeClr val="bg2"/>
                </a:solidFill>
                <a:highlight>
                  <a:srgbClr val="000000"/>
                </a:highlight>
              </a:rPr>
              <a:t>Et1/3     SA      </a:t>
            </a:r>
            <a:r>
              <a:rPr lang="en-US" b="1" dirty="0" err="1">
                <a:solidFill>
                  <a:schemeClr val="bg2"/>
                </a:solidFill>
                <a:highlight>
                  <a:srgbClr val="000000"/>
                </a:highlight>
              </a:rPr>
              <a:t>bndl</a:t>
            </a:r>
            <a:r>
              <a:rPr lang="en-US" b="1" dirty="0">
                <a:solidFill>
                  <a:schemeClr val="bg2"/>
                </a:solidFill>
                <a:highlight>
                  <a:srgbClr val="000000"/>
                </a:highlight>
              </a:rPr>
              <a:t>      32768         0x3       </a:t>
            </a:r>
            <a:r>
              <a:rPr lang="en-US" b="1" dirty="0" err="1">
                <a:solidFill>
                  <a:schemeClr val="bg2"/>
                </a:solidFill>
                <a:highlight>
                  <a:srgbClr val="000000"/>
                </a:highlight>
              </a:rPr>
              <a:t>0x3</a:t>
            </a:r>
            <a:r>
              <a:rPr lang="en-US" b="1" dirty="0">
                <a:solidFill>
                  <a:schemeClr val="bg2"/>
                </a:solidFill>
                <a:highlight>
                  <a:srgbClr val="000000"/>
                </a:highlight>
              </a:rPr>
              <a:t>     0x104       0x3D</a:t>
            </a:r>
            <a:endParaRPr lang="he-IL" b="1" dirty="0">
              <a:solidFill>
                <a:schemeClr val="bg2"/>
              </a:solidFill>
              <a:highlight>
                <a:srgbClr val="000000"/>
              </a:highlight>
            </a:endParaRPr>
          </a:p>
        </p:txBody>
      </p:sp>
    </p:spTree>
    <p:extLst>
      <p:ext uri="{BB962C8B-B14F-4D97-AF65-F5344CB8AC3E}">
        <p14:creationId xmlns:p14="http://schemas.microsoft.com/office/powerpoint/2010/main" val="2456837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0AA7AA-E077-8CA4-40E8-3F73FC027C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4026" y="5674617"/>
            <a:ext cx="2400300" cy="933450"/>
          </a:xfrm>
          <a:prstGeom prst="rect">
            <a:avLst/>
          </a:prstGeom>
        </p:spPr>
      </p:pic>
      <p:pic>
        <p:nvPicPr>
          <p:cNvPr id="9" name="Picture 8">
            <a:extLst>
              <a:ext uri="{FF2B5EF4-FFF2-40B4-BE49-F238E27FC236}">
                <a16:creationId xmlns:a16="http://schemas.microsoft.com/office/drawing/2014/main" id="{A228BC9D-E4A3-6FDE-89C1-662CEF0EB3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835" y="5356405"/>
            <a:ext cx="3073998" cy="1344874"/>
          </a:xfrm>
          <a:prstGeom prst="rect">
            <a:avLst/>
          </a:prstGeom>
        </p:spPr>
      </p:pic>
      <p:sp>
        <p:nvSpPr>
          <p:cNvPr id="6" name="Subtitle 5">
            <a:extLst>
              <a:ext uri="{FF2B5EF4-FFF2-40B4-BE49-F238E27FC236}">
                <a16:creationId xmlns:a16="http://schemas.microsoft.com/office/drawing/2014/main" id="{A23E0291-CD27-4C40-427F-CA044A6E7CB5}"/>
              </a:ext>
            </a:extLst>
          </p:cNvPr>
          <p:cNvSpPr>
            <a:spLocks noGrp="1"/>
          </p:cNvSpPr>
          <p:nvPr>
            <p:ph type="subTitle" idx="1"/>
          </p:nvPr>
        </p:nvSpPr>
        <p:spPr>
          <a:xfrm>
            <a:off x="1524000" y="1492844"/>
            <a:ext cx="9144000" cy="5365155"/>
          </a:xfrm>
        </p:spPr>
        <p:txBody>
          <a:bodyPr/>
          <a:lstStyle/>
          <a:p>
            <a:pPr marL="342900" indent="-342900">
              <a:buFont typeface="Arial" panose="020B0604020202020204" pitchFamily="34" charset="0"/>
              <a:buChar char="•"/>
            </a:pPr>
            <a:r>
              <a:rPr lang="en-US" dirty="0">
                <a:solidFill>
                  <a:srgbClr val="0070C0"/>
                </a:solidFill>
                <a:latin typeface="Bahnschrift" panose="020B0502040204020203" pitchFamily="34" charset="0"/>
              </a:rPr>
              <a:t>Network Topology</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Addressing Table</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Single area OSPF</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LACP</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HSRP </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GRE OVER IP SEC Tunneling</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ACL</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DHCP</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Security</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Automation</a:t>
            </a:r>
          </a:p>
          <a:p>
            <a:pPr marL="342900" indent="-342900">
              <a:buFont typeface="Arial" panose="020B0604020202020204" pitchFamily="34" charset="0"/>
              <a:buChar char="•"/>
            </a:pPr>
            <a:r>
              <a:rPr lang="en-US" dirty="0">
                <a:solidFill>
                  <a:srgbClr val="0070C0"/>
                </a:solidFill>
                <a:latin typeface="Bahnschrift" panose="020B0502040204020203" pitchFamily="34" charset="0"/>
              </a:rPr>
              <a:t>Show Commands</a:t>
            </a:r>
          </a:p>
          <a:p>
            <a:endParaRPr lang="en-US" dirty="0"/>
          </a:p>
          <a:p>
            <a:pPr marL="342900" indent="-342900">
              <a:buFont typeface="Arial" panose="020B0604020202020204" pitchFamily="34" charset="0"/>
              <a:buChar char="•"/>
            </a:pPr>
            <a:endParaRPr lang="he-IL" dirty="0"/>
          </a:p>
        </p:txBody>
      </p:sp>
      <p:sp>
        <p:nvSpPr>
          <p:cNvPr id="8" name="Title 7">
            <a:extLst>
              <a:ext uri="{FF2B5EF4-FFF2-40B4-BE49-F238E27FC236}">
                <a16:creationId xmlns:a16="http://schemas.microsoft.com/office/drawing/2014/main" id="{05C983E9-F0C2-88ED-604A-B1EF695DB04B}"/>
              </a:ext>
            </a:extLst>
          </p:cNvPr>
          <p:cNvSpPr>
            <a:spLocks noGrp="1"/>
          </p:cNvSpPr>
          <p:nvPr>
            <p:ph type="ctrTitle"/>
          </p:nvPr>
        </p:nvSpPr>
        <p:spPr>
          <a:xfrm>
            <a:off x="1600912" y="326862"/>
            <a:ext cx="9144000" cy="982292"/>
          </a:xfrm>
        </p:spPr>
        <p:txBody>
          <a:bodyPr/>
          <a:lstStyle/>
          <a:p>
            <a:r>
              <a:rPr lang="en-US" b="0" i="0" dirty="0">
                <a:solidFill>
                  <a:srgbClr val="0070C0"/>
                </a:solidFill>
                <a:effectLst/>
                <a:latin typeface="Bahnschrift" panose="020B0502040204020203" pitchFamily="34" charset="0"/>
              </a:rPr>
              <a:t>Table of contents</a:t>
            </a:r>
            <a:endParaRPr lang="he-IL"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3077555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Commands-6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5" name="TextBox 4">
            <a:extLst>
              <a:ext uri="{FF2B5EF4-FFF2-40B4-BE49-F238E27FC236}">
                <a16:creationId xmlns:a16="http://schemas.microsoft.com/office/drawing/2014/main" id="{6F5A21A4-96B7-C631-B45F-5A5FBA175CF6}"/>
              </a:ext>
            </a:extLst>
          </p:cNvPr>
          <p:cNvSpPr txBox="1"/>
          <p:nvPr/>
        </p:nvSpPr>
        <p:spPr>
          <a:xfrm>
            <a:off x="588568" y="1085315"/>
            <a:ext cx="4683095" cy="3416320"/>
          </a:xfrm>
          <a:prstGeom prst="rect">
            <a:avLst/>
          </a:prstGeom>
          <a:noFill/>
        </p:spPr>
        <p:txBody>
          <a:bodyPr wrap="square" rtlCol="1">
            <a:spAutoFit/>
          </a:bodyPr>
          <a:lstStyle/>
          <a:p>
            <a:r>
              <a:rPr lang="en-US" b="1" u="sng" dirty="0">
                <a:solidFill>
                  <a:schemeClr val="bg2"/>
                </a:solidFill>
                <a:highlight>
                  <a:srgbClr val="000000"/>
                </a:highlight>
              </a:rPr>
              <a:t>HSRP</a:t>
            </a:r>
          </a:p>
          <a:p>
            <a:endParaRPr lang="en-US" b="1" u="sng" dirty="0">
              <a:solidFill>
                <a:schemeClr val="bg2"/>
              </a:solidFill>
              <a:highlight>
                <a:srgbClr val="000000"/>
              </a:highlight>
            </a:endParaRPr>
          </a:p>
          <a:p>
            <a:r>
              <a:rPr lang="en-US" b="1" dirty="0">
                <a:solidFill>
                  <a:schemeClr val="bg2"/>
                </a:solidFill>
                <a:highlight>
                  <a:srgbClr val="000000"/>
                </a:highlight>
              </a:rPr>
              <a:t>show standby brief</a:t>
            </a:r>
          </a:p>
          <a:p>
            <a:endParaRPr lang="en-US" b="1" dirty="0">
              <a:solidFill>
                <a:schemeClr val="bg2"/>
              </a:solidFill>
              <a:highlight>
                <a:srgbClr val="000000"/>
              </a:highlight>
            </a:endParaRPr>
          </a:p>
          <a:p>
            <a:r>
              <a:rPr lang="en-US" b="1" dirty="0">
                <a:solidFill>
                  <a:schemeClr val="bg2"/>
                </a:solidFill>
                <a:highlight>
                  <a:srgbClr val="000000"/>
                </a:highlight>
              </a:rPr>
              <a:t>Interface   Grp  </a:t>
            </a:r>
            <a:r>
              <a:rPr lang="en-US" b="1" dirty="0" err="1">
                <a:solidFill>
                  <a:schemeClr val="bg2"/>
                </a:solidFill>
                <a:highlight>
                  <a:srgbClr val="000000"/>
                </a:highlight>
              </a:rPr>
              <a:t>Pri</a:t>
            </a:r>
            <a:r>
              <a:rPr lang="en-US" b="1" dirty="0">
                <a:solidFill>
                  <a:schemeClr val="bg2"/>
                </a:solidFill>
                <a:highlight>
                  <a:srgbClr val="000000"/>
                </a:highlight>
              </a:rPr>
              <a:t> P State   Active          Standby         Virtual IP</a:t>
            </a:r>
          </a:p>
          <a:p>
            <a:r>
              <a:rPr lang="en-US" b="1" dirty="0">
                <a:solidFill>
                  <a:schemeClr val="bg2"/>
                </a:solidFill>
                <a:highlight>
                  <a:srgbClr val="000000"/>
                </a:highlight>
              </a:rPr>
              <a:t>Gi0/0.10    10   110 P Active  local           1.1.1.2         1.1.1.10</a:t>
            </a:r>
          </a:p>
          <a:p>
            <a:r>
              <a:rPr lang="en-US" b="1" dirty="0">
                <a:solidFill>
                  <a:schemeClr val="bg2"/>
                </a:solidFill>
                <a:highlight>
                  <a:srgbClr val="000000"/>
                </a:highlight>
              </a:rPr>
              <a:t>Gi0/0.11    11   100   Standby 1.1.1.34        local           1.1.1.43</a:t>
            </a:r>
          </a:p>
          <a:p>
            <a:endParaRPr lang="en-US" b="1" u="sng" dirty="0">
              <a:solidFill>
                <a:schemeClr val="bg2"/>
              </a:solidFill>
              <a:highlight>
                <a:srgbClr val="000000"/>
              </a:highlight>
            </a:endParaRPr>
          </a:p>
          <a:p>
            <a:endParaRPr lang="he-IL" b="1" u="sng" dirty="0">
              <a:solidFill>
                <a:schemeClr val="bg2"/>
              </a:solidFill>
              <a:highlight>
                <a:srgbClr val="000000"/>
              </a:highlight>
            </a:endParaRPr>
          </a:p>
        </p:txBody>
      </p:sp>
      <p:sp>
        <p:nvSpPr>
          <p:cNvPr id="6" name="TextBox 5">
            <a:extLst>
              <a:ext uri="{FF2B5EF4-FFF2-40B4-BE49-F238E27FC236}">
                <a16:creationId xmlns:a16="http://schemas.microsoft.com/office/drawing/2014/main" id="{577DB845-2739-7B2D-F257-105302BD0CF6}"/>
              </a:ext>
            </a:extLst>
          </p:cNvPr>
          <p:cNvSpPr txBox="1"/>
          <p:nvPr/>
        </p:nvSpPr>
        <p:spPr>
          <a:xfrm>
            <a:off x="6096000" y="1444239"/>
            <a:ext cx="5594647" cy="2862322"/>
          </a:xfrm>
          <a:prstGeom prst="rect">
            <a:avLst/>
          </a:prstGeom>
          <a:noFill/>
        </p:spPr>
        <p:txBody>
          <a:bodyPr wrap="square" rtlCol="1">
            <a:spAutoFit/>
          </a:bodyPr>
          <a:lstStyle/>
          <a:p>
            <a:r>
              <a:rPr lang="en-US" b="1" dirty="0">
                <a:solidFill>
                  <a:schemeClr val="bg2"/>
                </a:solidFill>
                <a:highlight>
                  <a:srgbClr val="000000"/>
                </a:highlight>
              </a:rPr>
              <a:t>show crypto </a:t>
            </a:r>
            <a:r>
              <a:rPr lang="en-US" b="1" dirty="0" err="1">
                <a:solidFill>
                  <a:schemeClr val="bg2"/>
                </a:solidFill>
                <a:highlight>
                  <a:srgbClr val="000000"/>
                </a:highlight>
              </a:rPr>
              <a:t>isakmp</a:t>
            </a:r>
            <a:r>
              <a:rPr lang="en-US" b="1" dirty="0">
                <a:solidFill>
                  <a:schemeClr val="bg2"/>
                </a:solidFill>
                <a:highlight>
                  <a:srgbClr val="000000"/>
                </a:highlight>
              </a:rPr>
              <a:t> policy </a:t>
            </a:r>
          </a:p>
          <a:p>
            <a:endParaRPr lang="en-US" b="1" dirty="0">
              <a:solidFill>
                <a:schemeClr val="bg2"/>
              </a:solidFill>
              <a:highlight>
                <a:srgbClr val="000000"/>
              </a:highlight>
            </a:endParaRPr>
          </a:p>
          <a:p>
            <a:r>
              <a:rPr lang="en-US" b="1" dirty="0">
                <a:solidFill>
                  <a:schemeClr val="bg2"/>
                </a:solidFill>
                <a:highlight>
                  <a:srgbClr val="000000"/>
                </a:highlight>
              </a:rPr>
              <a:t>Protection suite of priority 10</a:t>
            </a:r>
          </a:p>
          <a:p>
            <a:r>
              <a:rPr lang="en-US" b="1" dirty="0">
                <a:solidFill>
                  <a:schemeClr val="bg2"/>
                </a:solidFill>
                <a:highlight>
                  <a:srgbClr val="000000"/>
                </a:highlight>
              </a:rPr>
              <a:t>        encryption algorithm:   AES - Advanced Encryption Standard (256 bit keys).</a:t>
            </a:r>
          </a:p>
          <a:p>
            <a:r>
              <a:rPr lang="en-US" b="1" dirty="0">
                <a:solidFill>
                  <a:schemeClr val="bg2"/>
                </a:solidFill>
                <a:highlight>
                  <a:srgbClr val="000000"/>
                </a:highlight>
              </a:rPr>
              <a:t>        hash algorithm:         Secure Hash Standard 2 (256 bit)</a:t>
            </a:r>
          </a:p>
          <a:p>
            <a:r>
              <a:rPr lang="en-US" b="1" dirty="0">
                <a:solidFill>
                  <a:schemeClr val="bg2"/>
                </a:solidFill>
                <a:highlight>
                  <a:srgbClr val="000000"/>
                </a:highlight>
              </a:rPr>
              <a:t>        authentication method:  Pre-Shared Key</a:t>
            </a:r>
          </a:p>
          <a:p>
            <a:r>
              <a:rPr lang="en-US" b="1" dirty="0">
                <a:solidFill>
                  <a:schemeClr val="bg2"/>
                </a:solidFill>
                <a:highlight>
                  <a:srgbClr val="000000"/>
                </a:highlight>
              </a:rPr>
              <a:t>        Diffie-Hellman group:   #14 (2048 bit)</a:t>
            </a:r>
          </a:p>
          <a:p>
            <a:r>
              <a:rPr lang="en-US" b="1" dirty="0">
                <a:solidFill>
                  <a:schemeClr val="bg2"/>
                </a:solidFill>
                <a:highlight>
                  <a:srgbClr val="000000"/>
                </a:highlight>
              </a:rPr>
              <a:t>        lifetime:               3600 seconds, no volume limit</a:t>
            </a:r>
          </a:p>
        </p:txBody>
      </p:sp>
    </p:spTree>
    <p:extLst>
      <p:ext uri="{BB962C8B-B14F-4D97-AF65-F5344CB8AC3E}">
        <p14:creationId xmlns:p14="http://schemas.microsoft.com/office/powerpoint/2010/main" val="256799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Commands-7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5" name="TextBox 4">
            <a:extLst>
              <a:ext uri="{FF2B5EF4-FFF2-40B4-BE49-F238E27FC236}">
                <a16:creationId xmlns:a16="http://schemas.microsoft.com/office/drawing/2014/main" id="{2EFD3EF6-0A0C-7633-5390-E0A072925035}"/>
              </a:ext>
            </a:extLst>
          </p:cNvPr>
          <p:cNvSpPr txBox="1"/>
          <p:nvPr/>
        </p:nvSpPr>
        <p:spPr>
          <a:xfrm>
            <a:off x="666572" y="1358781"/>
            <a:ext cx="6896456" cy="2585323"/>
          </a:xfrm>
          <a:prstGeom prst="rect">
            <a:avLst/>
          </a:prstGeom>
          <a:noFill/>
        </p:spPr>
        <p:txBody>
          <a:bodyPr wrap="square" rtlCol="1">
            <a:spAutoFit/>
          </a:bodyPr>
          <a:lstStyle/>
          <a:p>
            <a:r>
              <a:rPr lang="en-US" b="1" dirty="0">
                <a:solidFill>
                  <a:schemeClr val="bg2"/>
                </a:solidFill>
                <a:highlight>
                  <a:srgbClr val="000000"/>
                </a:highlight>
              </a:rPr>
              <a:t>show crypto </a:t>
            </a:r>
            <a:r>
              <a:rPr lang="en-US" b="1" dirty="0" err="1">
                <a:solidFill>
                  <a:schemeClr val="bg2"/>
                </a:solidFill>
                <a:highlight>
                  <a:srgbClr val="000000"/>
                </a:highlight>
              </a:rPr>
              <a:t>isakmp</a:t>
            </a:r>
            <a:r>
              <a:rPr lang="en-US" b="1" dirty="0">
                <a:solidFill>
                  <a:schemeClr val="bg2"/>
                </a:solidFill>
                <a:highlight>
                  <a:srgbClr val="000000"/>
                </a:highlight>
              </a:rPr>
              <a:t> </a:t>
            </a:r>
            <a:r>
              <a:rPr lang="en-US" b="1" dirty="0" err="1">
                <a:solidFill>
                  <a:schemeClr val="bg2"/>
                </a:solidFill>
                <a:highlight>
                  <a:srgbClr val="000000"/>
                </a:highlight>
              </a:rPr>
              <a:t>sa</a:t>
            </a:r>
            <a:r>
              <a:rPr lang="en-US" b="1" dirty="0">
                <a:solidFill>
                  <a:schemeClr val="bg2"/>
                </a:solidFill>
                <a:highlight>
                  <a:srgbClr val="000000"/>
                </a:highlight>
              </a:rPr>
              <a:t> </a:t>
            </a:r>
          </a:p>
          <a:p>
            <a:endParaRPr lang="en-US" b="1" dirty="0">
              <a:solidFill>
                <a:schemeClr val="bg2"/>
              </a:solidFill>
              <a:highlight>
                <a:srgbClr val="000000"/>
              </a:highlight>
            </a:endParaRPr>
          </a:p>
          <a:p>
            <a:r>
              <a:rPr lang="en-US" b="1" dirty="0">
                <a:solidFill>
                  <a:schemeClr val="bg2"/>
                </a:solidFill>
                <a:highlight>
                  <a:srgbClr val="000000"/>
                </a:highlight>
              </a:rPr>
              <a:t>IPv4 Crypto ISAKMP SA</a:t>
            </a:r>
          </a:p>
          <a:p>
            <a:r>
              <a:rPr lang="en-US" b="1" dirty="0" err="1">
                <a:solidFill>
                  <a:schemeClr val="bg2"/>
                </a:solidFill>
                <a:highlight>
                  <a:srgbClr val="000000"/>
                </a:highlight>
              </a:rPr>
              <a:t>dst</a:t>
            </a:r>
            <a:r>
              <a:rPr lang="en-US" b="1" dirty="0">
                <a:solidFill>
                  <a:schemeClr val="bg2"/>
                </a:solidFill>
                <a:highlight>
                  <a:srgbClr val="000000"/>
                </a:highlight>
              </a:rPr>
              <a:t>             </a:t>
            </a:r>
            <a:r>
              <a:rPr lang="en-US" b="1" dirty="0" err="1">
                <a:solidFill>
                  <a:schemeClr val="bg2"/>
                </a:solidFill>
                <a:highlight>
                  <a:srgbClr val="000000"/>
                </a:highlight>
              </a:rPr>
              <a:t>src</a:t>
            </a:r>
            <a:r>
              <a:rPr lang="en-US" b="1" dirty="0">
                <a:solidFill>
                  <a:schemeClr val="bg2"/>
                </a:solidFill>
                <a:highlight>
                  <a:srgbClr val="000000"/>
                </a:highlight>
              </a:rPr>
              <a:t>             state          conn-id status</a:t>
            </a:r>
          </a:p>
          <a:p>
            <a:r>
              <a:rPr lang="en-US" b="1" dirty="0">
                <a:solidFill>
                  <a:schemeClr val="bg2"/>
                </a:solidFill>
                <a:highlight>
                  <a:srgbClr val="000000"/>
                </a:highlight>
              </a:rPr>
              <a:t>5.5.5.1         2.2.2.1         QM_IDLE           1004 ACTIVE</a:t>
            </a:r>
          </a:p>
          <a:p>
            <a:r>
              <a:rPr lang="en-US" b="1" dirty="0">
                <a:solidFill>
                  <a:schemeClr val="bg2"/>
                </a:solidFill>
                <a:highlight>
                  <a:srgbClr val="000000"/>
                </a:highlight>
              </a:rPr>
              <a:t>2.2.2.1         4.4.4.1         QM_IDLE           1002 ACTIVE</a:t>
            </a:r>
          </a:p>
          <a:p>
            <a:r>
              <a:rPr lang="en-US" b="1" dirty="0">
                <a:solidFill>
                  <a:schemeClr val="bg2"/>
                </a:solidFill>
                <a:highlight>
                  <a:srgbClr val="000000"/>
                </a:highlight>
              </a:rPr>
              <a:t>4.4.4.1         2.2.2.1         QM_IDLE           1001 ACTIVE</a:t>
            </a:r>
          </a:p>
          <a:p>
            <a:r>
              <a:rPr lang="en-US" b="1" dirty="0">
                <a:solidFill>
                  <a:schemeClr val="bg2"/>
                </a:solidFill>
                <a:highlight>
                  <a:srgbClr val="000000"/>
                </a:highlight>
              </a:rPr>
              <a:t>2.2.2.1         5.5.5.1         QM_IDLE           1003 ACTIVE</a:t>
            </a:r>
          </a:p>
          <a:p>
            <a:endParaRPr lang="en-US" dirty="0"/>
          </a:p>
        </p:txBody>
      </p:sp>
      <p:sp>
        <p:nvSpPr>
          <p:cNvPr id="6" name="TextBox 5">
            <a:extLst>
              <a:ext uri="{FF2B5EF4-FFF2-40B4-BE49-F238E27FC236}">
                <a16:creationId xmlns:a16="http://schemas.microsoft.com/office/drawing/2014/main" id="{9E7D948A-E6D2-3466-C7C5-BF2B7D24BEF1}"/>
              </a:ext>
            </a:extLst>
          </p:cNvPr>
          <p:cNvSpPr txBox="1"/>
          <p:nvPr/>
        </p:nvSpPr>
        <p:spPr>
          <a:xfrm>
            <a:off x="6096000" y="1380782"/>
            <a:ext cx="5492097" cy="4524315"/>
          </a:xfrm>
          <a:prstGeom prst="rect">
            <a:avLst/>
          </a:prstGeom>
          <a:noFill/>
        </p:spPr>
        <p:txBody>
          <a:bodyPr wrap="square" rtlCol="1">
            <a:spAutoFit/>
          </a:bodyPr>
          <a:lstStyle/>
          <a:p>
            <a:r>
              <a:rPr lang="en-US" b="1" dirty="0">
                <a:solidFill>
                  <a:schemeClr val="bg2"/>
                </a:solidFill>
                <a:highlight>
                  <a:srgbClr val="000000"/>
                </a:highlight>
              </a:rPr>
              <a:t>show crypto map </a:t>
            </a:r>
          </a:p>
          <a:p>
            <a:endParaRPr lang="en-US" b="1" dirty="0">
              <a:solidFill>
                <a:schemeClr val="bg2"/>
              </a:solidFill>
              <a:highlight>
                <a:srgbClr val="000000"/>
              </a:highlight>
            </a:endParaRPr>
          </a:p>
          <a:p>
            <a:r>
              <a:rPr lang="en-US" b="1" dirty="0">
                <a:solidFill>
                  <a:schemeClr val="bg2"/>
                </a:solidFill>
                <a:highlight>
                  <a:srgbClr val="000000"/>
                </a:highlight>
              </a:rPr>
              <a:t>Crypto Map IPv4 "Tunnel0-head-0" 65537 </a:t>
            </a:r>
            <a:r>
              <a:rPr lang="en-US" b="1" dirty="0" err="1">
                <a:solidFill>
                  <a:schemeClr val="bg2"/>
                </a:solidFill>
                <a:highlight>
                  <a:srgbClr val="000000"/>
                </a:highlight>
              </a:rPr>
              <a:t>ipsec-isakmp</a:t>
            </a:r>
            <a:endParaRPr lang="en-US" b="1" dirty="0">
              <a:solidFill>
                <a:schemeClr val="bg2"/>
              </a:solidFill>
              <a:highlight>
                <a:srgbClr val="000000"/>
              </a:highlight>
            </a:endParaRPr>
          </a:p>
          <a:p>
            <a:r>
              <a:rPr lang="en-US" b="1" dirty="0">
                <a:solidFill>
                  <a:schemeClr val="bg2"/>
                </a:solidFill>
                <a:highlight>
                  <a:srgbClr val="000000"/>
                </a:highlight>
              </a:rPr>
              <a:t>        Map is a PROFILE INSTANCE.</a:t>
            </a:r>
          </a:p>
          <a:p>
            <a:r>
              <a:rPr lang="en-US" b="1" dirty="0">
                <a:solidFill>
                  <a:schemeClr val="bg2"/>
                </a:solidFill>
                <a:highlight>
                  <a:srgbClr val="000000"/>
                </a:highlight>
              </a:rPr>
              <a:t>        Peer = 4.4.4.1</a:t>
            </a:r>
          </a:p>
          <a:p>
            <a:r>
              <a:rPr lang="en-US" b="1" dirty="0">
                <a:solidFill>
                  <a:schemeClr val="bg2"/>
                </a:solidFill>
                <a:highlight>
                  <a:srgbClr val="000000"/>
                </a:highlight>
              </a:rPr>
              <a:t>        Extended IP access list</a:t>
            </a:r>
          </a:p>
          <a:p>
            <a:r>
              <a:rPr lang="en-US" b="1" dirty="0">
                <a:solidFill>
                  <a:schemeClr val="bg2"/>
                </a:solidFill>
                <a:highlight>
                  <a:srgbClr val="000000"/>
                </a:highlight>
              </a:rPr>
              <a:t>            access-list  permit </a:t>
            </a:r>
            <a:r>
              <a:rPr lang="en-US" b="1" dirty="0" err="1">
                <a:solidFill>
                  <a:schemeClr val="bg2"/>
                </a:solidFill>
                <a:highlight>
                  <a:srgbClr val="000000"/>
                </a:highlight>
              </a:rPr>
              <a:t>gre</a:t>
            </a:r>
            <a:r>
              <a:rPr lang="en-US" b="1" dirty="0">
                <a:solidFill>
                  <a:schemeClr val="bg2"/>
                </a:solidFill>
                <a:highlight>
                  <a:srgbClr val="000000"/>
                </a:highlight>
              </a:rPr>
              <a:t> host 2.2.2.1 host 4.4.4.1</a:t>
            </a:r>
          </a:p>
          <a:p>
            <a:r>
              <a:rPr lang="en-US" b="1" dirty="0">
                <a:solidFill>
                  <a:schemeClr val="bg2"/>
                </a:solidFill>
                <a:highlight>
                  <a:srgbClr val="000000"/>
                </a:highlight>
              </a:rPr>
              <a:t>        Current peer: 4.4.4.1</a:t>
            </a:r>
          </a:p>
          <a:p>
            <a:r>
              <a:rPr lang="en-US" b="1" dirty="0">
                <a:solidFill>
                  <a:schemeClr val="bg2"/>
                </a:solidFill>
                <a:highlight>
                  <a:srgbClr val="000000"/>
                </a:highlight>
              </a:rPr>
              <a:t>        Security association lifetime: 4608000 kilobytes/3600 seconds</a:t>
            </a:r>
          </a:p>
          <a:p>
            <a:r>
              <a:rPr lang="en-US" b="1" dirty="0">
                <a:solidFill>
                  <a:schemeClr val="bg2"/>
                </a:solidFill>
                <a:highlight>
                  <a:srgbClr val="000000"/>
                </a:highlight>
              </a:rPr>
              <a:t>        Responder-Only (Y/N): N</a:t>
            </a:r>
          </a:p>
          <a:p>
            <a:r>
              <a:rPr lang="en-US" b="1" dirty="0">
                <a:solidFill>
                  <a:schemeClr val="bg2"/>
                </a:solidFill>
                <a:highlight>
                  <a:srgbClr val="000000"/>
                </a:highlight>
              </a:rPr>
              <a:t>        PFS (Y/N): N</a:t>
            </a:r>
          </a:p>
          <a:p>
            <a:r>
              <a:rPr lang="en-US" b="1" dirty="0">
                <a:solidFill>
                  <a:schemeClr val="bg2"/>
                </a:solidFill>
                <a:highlight>
                  <a:srgbClr val="000000"/>
                </a:highlight>
              </a:rPr>
              <a:t>        Mixed-mode : Disabled</a:t>
            </a:r>
          </a:p>
          <a:p>
            <a:r>
              <a:rPr lang="en-US" b="1" dirty="0">
                <a:solidFill>
                  <a:schemeClr val="bg2"/>
                </a:solidFill>
                <a:highlight>
                  <a:srgbClr val="000000"/>
                </a:highlight>
              </a:rPr>
              <a:t>        Transform sets={</a:t>
            </a:r>
          </a:p>
          <a:p>
            <a:r>
              <a:rPr lang="en-US" b="1" dirty="0">
                <a:solidFill>
                  <a:schemeClr val="bg2"/>
                </a:solidFill>
                <a:highlight>
                  <a:srgbClr val="000000"/>
                </a:highlight>
              </a:rPr>
              <a:t>                GRE-TUN1:  { esp-256-aes esp-sha256-hmac  } </a:t>
            </a:r>
          </a:p>
          <a:p>
            <a:endParaRPr lang="en-US" dirty="0"/>
          </a:p>
        </p:txBody>
      </p:sp>
    </p:spTree>
    <p:extLst>
      <p:ext uri="{BB962C8B-B14F-4D97-AF65-F5344CB8AC3E}">
        <p14:creationId xmlns:p14="http://schemas.microsoft.com/office/powerpoint/2010/main" val="8390872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Commands-8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5" name="TextBox 4">
            <a:extLst>
              <a:ext uri="{FF2B5EF4-FFF2-40B4-BE49-F238E27FC236}">
                <a16:creationId xmlns:a16="http://schemas.microsoft.com/office/drawing/2014/main" id="{3C65747C-FC46-781B-015F-F4AEE15F22A8}"/>
              </a:ext>
            </a:extLst>
          </p:cNvPr>
          <p:cNvSpPr txBox="1"/>
          <p:nvPr/>
        </p:nvSpPr>
        <p:spPr>
          <a:xfrm>
            <a:off x="391137" y="1107235"/>
            <a:ext cx="5077957" cy="2862322"/>
          </a:xfrm>
          <a:prstGeom prst="rect">
            <a:avLst/>
          </a:prstGeom>
          <a:noFill/>
        </p:spPr>
        <p:txBody>
          <a:bodyPr wrap="square" rtlCol="1">
            <a:spAutoFit/>
          </a:bodyPr>
          <a:lstStyle/>
          <a:p>
            <a:r>
              <a:rPr lang="en-US" b="1" u="sng" dirty="0">
                <a:solidFill>
                  <a:schemeClr val="bg2"/>
                </a:solidFill>
                <a:highlight>
                  <a:srgbClr val="000000"/>
                </a:highlight>
              </a:rPr>
              <a:t>ACL</a:t>
            </a:r>
          </a:p>
          <a:p>
            <a:endParaRPr lang="en-US" b="1" u="sng" dirty="0">
              <a:solidFill>
                <a:schemeClr val="bg2"/>
              </a:solidFill>
              <a:highlight>
                <a:srgbClr val="000000"/>
              </a:highlight>
            </a:endParaRPr>
          </a:p>
          <a:p>
            <a:r>
              <a:rPr lang="en-US" b="1" dirty="0">
                <a:solidFill>
                  <a:schemeClr val="bg2"/>
                </a:solidFill>
                <a:highlight>
                  <a:srgbClr val="000000"/>
                </a:highlight>
              </a:rPr>
              <a:t>show </a:t>
            </a:r>
            <a:r>
              <a:rPr lang="en-US" b="1" dirty="0" err="1">
                <a:solidFill>
                  <a:schemeClr val="bg2"/>
                </a:solidFill>
                <a:highlight>
                  <a:srgbClr val="000000"/>
                </a:highlight>
              </a:rPr>
              <a:t>ip</a:t>
            </a:r>
            <a:r>
              <a:rPr lang="en-US" b="1" dirty="0">
                <a:solidFill>
                  <a:schemeClr val="bg2"/>
                </a:solidFill>
                <a:highlight>
                  <a:srgbClr val="000000"/>
                </a:highlight>
              </a:rPr>
              <a:t> access-lists</a:t>
            </a:r>
          </a:p>
          <a:p>
            <a:endParaRPr lang="en-US" b="1" dirty="0">
              <a:solidFill>
                <a:schemeClr val="bg2"/>
              </a:solidFill>
              <a:highlight>
                <a:srgbClr val="000000"/>
              </a:highlight>
            </a:endParaRPr>
          </a:p>
          <a:p>
            <a:r>
              <a:rPr lang="en-US" b="1" dirty="0">
                <a:solidFill>
                  <a:schemeClr val="bg2"/>
                </a:solidFill>
                <a:highlight>
                  <a:srgbClr val="000000"/>
                </a:highlight>
              </a:rPr>
              <a:t>Standard IP access list VTY-LINES</a:t>
            </a:r>
          </a:p>
          <a:p>
            <a:r>
              <a:rPr lang="en-US" b="1" dirty="0">
                <a:solidFill>
                  <a:schemeClr val="bg2"/>
                </a:solidFill>
                <a:highlight>
                  <a:srgbClr val="000000"/>
                </a:highlight>
              </a:rPr>
              <a:t>    10 permit 1.1.1.32, wildcard bits 0.0.0.31</a:t>
            </a:r>
          </a:p>
          <a:p>
            <a:r>
              <a:rPr lang="en-US" b="1" dirty="0">
                <a:solidFill>
                  <a:schemeClr val="bg2"/>
                </a:solidFill>
                <a:highlight>
                  <a:srgbClr val="000000"/>
                </a:highlight>
              </a:rPr>
              <a:t>    20 permit 6.6.6.32, wildcard bits 0.0.0.31</a:t>
            </a:r>
          </a:p>
          <a:p>
            <a:r>
              <a:rPr lang="en-US" b="1" dirty="0">
                <a:solidFill>
                  <a:schemeClr val="bg2"/>
                </a:solidFill>
                <a:highlight>
                  <a:srgbClr val="000000"/>
                </a:highlight>
              </a:rPr>
              <a:t>    30 permit 7.7.7.32, wildcard bits 0.0.0.31</a:t>
            </a:r>
          </a:p>
          <a:p>
            <a:r>
              <a:rPr lang="en-US" b="1" dirty="0">
                <a:solidFill>
                  <a:schemeClr val="bg2"/>
                </a:solidFill>
                <a:highlight>
                  <a:srgbClr val="000000"/>
                </a:highlight>
              </a:rPr>
              <a:t>    40 deny   any</a:t>
            </a:r>
          </a:p>
          <a:p>
            <a:endParaRPr lang="he-IL" b="1" u="sng" dirty="0">
              <a:solidFill>
                <a:schemeClr val="bg2"/>
              </a:solidFill>
              <a:highlight>
                <a:srgbClr val="000000"/>
              </a:highlight>
            </a:endParaRPr>
          </a:p>
        </p:txBody>
      </p:sp>
      <p:sp>
        <p:nvSpPr>
          <p:cNvPr id="6" name="TextBox 5">
            <a:extLst>
              <a:ext uri="{FF2B5EF4-FFF2-40B4-BE49-F238E27FC236}">
                <a16:creationId xmlns:a16="http://schemas.microsoft.com/office/drawing/2014/main" id="{069181A9-3277-58CB-C0C1-879E9D15164D}"/>
              </a:ext>
            </a:extLst>
          </p:cNvPr>
          <p:cNvSpPr txBox="1"/>
          <p:nvPr/>
        </p:nvSpPr>
        <p:spPr>
          <a:xfrm>
            <a:off x="5110386" y="1316052"/>
            <a:ext cx="6690478" cy="4524315"/>
          </a:xfrm>
          <a:prstGeom prst="rect">
            <a:avLst/>
          </a:prstGeom>
          <a:noFill/>
        </p:spPr>
        <p:txBody>
          <a:bodyPr wrap="square" rtlCol="1">
            <a:spAutoFit/>
          </a:bodyPr>
          <a:lstStyle/>
          <a:p>
            <a:r>
              <a:rPr lang="en-US" b="1" u="sng" dirty="0">
                <a:solidFill>
                  <a:schemeClr val="bg2"/>
                </a:solidFill>
                <a:highlight>
                  <a:srgbClr val="000000"/>
                </a:highlight>
              </a:rPr>
              <a:t>SSH</a:t>
            </a:r>
          </a:p>
          <a:p>
            <a:endParaRPr lang="en-US" b="1" u="sng" dirty="0">
              <a:solidFill>
                <a:schemeClr val="bg2"/>
              </a:solidFill>
              <a:highlight>
                <a:srgbClr val="000000"/>
              </a:highlight>
            </a:endParaRPr>
          </a:p>
          <a:p>
            <a:r>
              <a:rPr lang="en-US" b="1" u="sng" dirty="0">
                <a:solidFill>
                  <a:schemeClr val="bg2"/>
                </a:solidFill>
                <a:highlight>
                  <a:srgbClr val="000000"/>
                </a:highlight>
              </a:rPr>
              <a:t>show </a:t>
            </a:r>
            <a:r>
              <a:rPr lang="en-US" b="1" u="sng" dirty="0" err="1">
                <a:solidFill>
                  <a:schemeClr val="bg2"/>
                </a:solidFill>
                <a:highlight>
                  <a:srgbClr val="000000"/>
                </a:highlight>
              </a:rPr>
              <a:t>ip</a:t>
            </a:r>
            <a:r>
              <a:rPr lang="en-US" b="1" u="sng" dirty="0">
                <a:solidFill>
                  <a:schemeClr val="bg2"/>
                </a:solidFill>
                <a:highlight>
                  <a:srgbClr val="000000"/>
                </a:highlight>
              </a:rPr>
              <a:t> </a:t>
            </a:r>
            <a:r>
              <a:rPr lang="en-US" b="1" u="sng" dirty="0" err="1">
                <a:solidFill>
                  <a:schemeClr val="bg2"/>
                </a:solidFill>
                <a:highlight>
                  <a:srgbClr val="000000"/>
                </a:highlight>
              </a:rPr>
              <a:t>ssh</a:t>
            </a:r>
            <a:endParaRPr lang="en-US" b="1" u="sng" dirty="0">
              <a:solidFill>
                <a:schemeClr val="bg2"/>
              </a:solidFill>
              <a:highlight>
                <a:srgbClr val="000000"/>
              </a:highlight>
            </a:endParaRPr>
          </a:p>
          <a:p>
            <a:endParaRPr lang="en-US" b="1" u="sng" dirty="0">
              <a:solidFill>
                <a:schemeClr val="bg2"/>
              </a:solidFill>
              <a:highlight>
                <a:srgbClr val="000000"/>
              </a:highlight>
            </a:endParaRPr>
          </a:p>
          <a:p>
            <a:r>
              <a:rPr lang="en-US" b="1" u="sng" dirty="0">
                <a:solidFill>
                  <a:schemeClr val="bg2"/>
                </a:solidFill>
                <a:highlight>
                  <a:srgbClr val="000000"/>
                </a:highlight>
              </a:rPr>
              <a:t>SSH Enabled - version 2.0</a:t>
            </a:r>
          </a:p>
          <a:p>
            <a:r>
              <a:rPr lang="en-US" b="1" u="sng" dirty="0">
                <a:solidFill>
                  <a:schemeClr val="bg2"/>
                </a:solidFill>
                <a:highlight>
                  <a:srgbClr val="000000"/>
                </a:highlight>
              </a:rPr>
              <a:t>Authentication </a:t>
            </a:r>
            <a:r>
              <a:rPr lang="en-US" b="1" u="sng" dirty="0" err="1">
                <a:solidFill>
                  <a:schemeClr val="bg2"/>
                </a:solidFill>
                <a:highlight>
                  <a:srgbClr val="000000"/>
                </a:highlight>
              </a:rPr>
              <a:t>methods:publickey,keyboard-interactive,password</a:t>
            </a:r>
            <a:endParaRPr lang="en-US" b="1" u="sng" dirty="0">
              <a:solidFill>
                <a:schemeClr val="bg2"/>
              </a:solidFill>
              <a:highlight>
                <a:srgbClr val="000000"/>
              </a:highlight>
            </a:endParaRPr>
          </a:p>
          <a:p>
            <a:r>
              <a:rPr lang="en-US" b="1" u="sng" dirty="0">
                <a:solidFill>
                  <a:schemeClr val="bg2"/>
                </a:solidFill>
                <a:highlight>
                  <a:srgbClr val="000000"/>
                </a:highlight>
              </a:rPr>
              <a:t>Authentication timeout: 120 secs; Authentication retries: 3</a:t>
            </a:r>
          </a:p>
          <a:p>
            <a:r>
              <a:rPr lang="en-US" b="1" u="sng" dirty="0">
                <a:solidFill>
                  <a:schemeClr val="bg2"/>
                </a:solidFill>
                <a:highlight>
                  <a:srgbClr val="000000"/>
                </a:highlight>
              </a:rPr>
              <a:t>Minimum expected Diffie Hellman key size : 1024 bits</a:t>
            </a:r>
          </a:p>
          <a:p>
            <a:r>
              <a:rPr lang="en-US" b="1" u="sng" dirty="0">
                <a:solidFill>
                  <a:schemeClr val="bg2"/>
                </a:solidFill>
                <a:highlight>
                  <a:srgbClr val="000000"/>
                </a:highlight>
              </a:rPr>
              <a:t>IOS Keys in SECSH format(</a:t>
            </a:r>
            <a:r>
              <a:rPr lang="en-US" b="1" u="sng" dirty="0" err="1">
                <a:solidFill>
                  <a:schemeClr val="bg2"/>
                </a:solidFill>
                <a:highlight>
                  <a:srgbClr val="000000"/>
                </a:highlight>
              </a:rPr>
              <a:t>ssh-rsa</a:t>
            </a:r>
            <a:r>
              <a:rPr lang="en-US" b="1" u="sng" dirty="0">
                <a:solidFill>
                  <a:schemeClr val="bg2"/>
                </a:solidFill>
                <a:highlight>
                  <a:srgbClr val="000000"/>
                </a:highlight>
              </a:rPr>
              <a:t>, base64 encoded):</a:t>
            </a:r>
          </a:p>
          <a:p>
            <a:r>
              <a:rPr lang="en-US" b="1" u="sng" dirty="0" err="1">
                <a:solidFill>
                  <a:schemeClr val="bg2"/>
                </a:solidFill>
                <a:highlight>
                  <a:srgbClr val="000000"/>
                </a:highlight>
              </a:rPr>
              <a:t>ssh-rsa</a:t>
            </a:r>
            <a:r>
              <a:rPr lang="en-US" b="1" u="sng" dirty="0">
                <a:solidFill>
                  <a:schemeClr val="bg2"/>
                </a:solidFill>
                <a:highlight>
                  <a:srgbClr val="000000"/>
                </a:highlight>
              </a:rPr>
              <a:t> AAAAB3NzaC1yc2EAAAADAQABAAAAgQDnDnpGQYNrfUTTC163qlw2/XMXeX85U8JPHzfDIMqN</a:t>
            </a:r>
          </a:p>
          <a:p>
            <a:r>
              <a:rPr lang="en-US" b="1" u="sng" dirty="0">
                <a:solidFill>
                  <a:schemeClr val="bg2"/>
                </a:solidFill>
                <a:highlight>
                  <a:srgbClr val="000000"/>
                </a:highlight>
              </a:rPr>
              <a:t>Jcti5alDuuHt4yxlmRyw2x6sV+WINS+7jGpAk+NpHOvE3C1fzGhspJfXO8OrlHIGnMXizSr60SqqIcnR</a:t>
            </a:r>
          </a:p>
          <a:p>
            <a:r>
              <a:rPr lang="en-US" b="1" u="sng" dirty="0">
                <a:solidFill>
                  <a:schemeClr val="bg2"/>
                </a:solidFill>
                <a:highlight>
                  <a:srgbClr val="000000"/>
                </a:highlight>
              </a:rPr>
              <a:t>lBgqUFUhxDPMDcAZLaKKyKgocTGE5RlJJf4fRrxCq5o2lNYTcw==</a:t>
            </a:r>
          </a:p>
          <a:p>
            <a:endParaRPr lang="en-US" b="1" u="sng" dirty="0">
              <a:solidFill>
                <a:schemeClr val="bg2"/>
              </a:solidFill>
              <a:highlight>
                <a:srgbClr val="000000"/>
              </a:highlight>
            </a:endParaRPr>
          </a:p>
        </p:txBody>
      </p:sp>
    </p:spTree>
    <p:extLst>
      <p:ext uri="{BB962C8B-B14F-4D97-AF65-F5344CB8AC3E}">
        <p14:creationId xmlns:p14="http://schemas.microsoft.com/office/powerpoint/2010/main" val="31596679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73EB3-4396-63BC-CD28-9FEFBB59FFDD}"/>
              </a:ext>
            </a:extLst>
          </p:cNvPr>
          <p:cNvSpPr>
            <a:spLocks noGrp="1"/>
          </p:cNvSpPr>
          <p:nvPr>
            <p:ph type="title"/>
          </p:nvPr>
        </p:nvSpPr>
        <p:spPr>
          <a:xfrm>
            <a:off x="1507503" y="132886"/>
            <a:ext cx="10515600" cy="1642784"/>
          </a:xfrm>
        </p:spPr>
        <p:txBody>
          <a:bodyPr/>
          <a:lstStyle/>
          <a:p>
            <a:pPr algn="r"/>
            <a:r>
              <a:rPr lang="en-US" sz="5400" dirty="0">
                <a:solidFill>
                  <a:schemeClr val="bg1"/>
                </a:solidFill>
                <a:highlight>
                  <a:srgbClr val="000000"/>
                </a:highlight>
                <a:latin typeface="Bahnschrift" panose="020B0502040204020203" pitchFamily="34" charset="0"/>
              </a:rPr>
              <a:t>Show Commands-9 </a:t>
            </a:r>
            <a:br>
              <a:rPr lang="en-US" dirty="0">
                <a:highlight>
                  <a:srgbClr val="C0C0C0"/>
                </a:highlight>
                <a:latin typeface="Bahnschrift" panose="020B0502040204020203" pitchFamily="34" charset="0"/>
              </a:rPr>
            </a:br>
            <a:endParaRPr lang="he-IL" dirty="0">
              <a:highlight>
                <a:srgbClr val="C0C0C0"/>
              </a:highlight>
              <a:latin typeface="Bahnschrift" panose="020B0502040204020203" pitchFamily="34" charset="0"/>
            </a:endParaRPr>
          </a:p>
        </p:txBody>
      </p:sp>
      <p:pic>
        <p:nvPicPr>
          <p:cNvPr id="3" name="Picture 2">
            <a:extLst>
              <a:ext uri="{FF2B5EF4-FFF2-40B4-BE49-F238E27FC236}">
                <a16:creationId xmlns:a16="http://schemas.microsoft.com/office/drawing/2014/main" id="{C9B73D47-F64D-7F26-FFDC-EE5FF0091AA3}"/>
              </a:ext>
            </a:extLst>
          </p:cNvPr>
          <p:cNvPicPr>
            <a:picLocks noChangeAspect="1"/>
          </p:cNvPicPr>
          <p:nvPr/>
        </p:nvPicPr>
        <p:blipFill>
          <a:blip r:embed="rId3"/>
          <a:stretch>
            <a:fillRect/>
          </a:stretch>
        </p:blipFill>
        <p:spPr>
          <a:xfrm>
            <a:off x="528084" y="5543445"/>
            <a:ext cx="2402032" cy="932769"/>
          </a:xfrm>
          <a:prstGeom prst="rect">
            <a:avLst/>
          </a:prstGeom>
        </p:spPr>
      </p:pic>
      <p:pic>
        <p:nvPicPr>
          <p:cNvPr id="4" name="Picture 3">
            <a:extLst>
              <a:ext uri="{FF2B5EF4-FFF2-40B4-BE49-F238E27FC236}">
                <a16:creationId xmlns:a16="http://schemas.microsoft.com/office/drawing/2014/main" id="{3EE182C2-AC3E-3680-4B74-FDA28FDDF75D}"/>
              </a:ext>
            </a:extLst>
          </p:cNvPr>
          <p:cNvPicPr>
            <a:picLocks noChangeAspect="1"/>
          </p:cNvPicPr>
          <p:nvPr/>
        </p:nvPicPr>
        <p:blipFill>
          <a:blip r:embed="rId4"/>
          <a:stretch>
            <a:fillRect/>
          </a:stretch>
        </p:blipFill>
        <p:spPr>
          <a:xfrm>
            <a:off x="9035910" y="5231431"/>
            <a:ext cx="3072650" cy="1347333"/>
          </a:xfrm>
          <a:prstGeom prst="rect">
            <a:avLst/>
          </a:prstGeom>
        </p:spPr>
      </p:pic>
      <p:sp>
        <p:nvSpPr>
          <p:cNvPr id="5" name="TextBox 4">
            <a:extLst>
              <a:ext uri="{FF2B5EF4-FFF2-40B4-BE49-F238E27FC236}">
                <a16:creationId xmlns:a16="http://schemas.microsoft.com/office/drawing/2014/main" id="{8C8A839A-6901-2D41-0AF7-C373C39F991A}"/>
              </a:ext>
            </a:extLst>
          </p:cNvPr>
          <p:cNvSpPr txBox="1"/>
          <p:nvPr/>
        </p:nvSpPr>
        <p:spPr>
          <a:xfrm>
            <a:off x="438684" y="964394"/>
            <a:ext cx="5657316" cy="5078313"/>
          </a:xfrm>
          <a:prstGeom prst="rect">
            <a:avLst/>
          </a:prstGeom>
          <a:noFill/>
        </p:spPr>
        <p:txBody>
          <a:bodyPr wrap="square" rtlCol="1">
            <a:spAutoFit/>
          </a:bodyPr>
          <a:lstStyle/>
          <a:p>
            <a:r>
              <a:rPr lang="en-US" b="1" u="sng" dirty="0">
                <a:solidFill>
                  <a:schemeClr val="bg2"/>
                </a:solidFill>
                <a:highlight>
                  <a:srgbClr val="000000"/>
                </a:highlight>
              </a:rPr>
              <a:t>port-security</a:t>
            </a:r>
          </a:p>
          <a:p>
            <a:endParaRPr lang="en-US" b="1" u="sng" dirty="0">
              <a:solidFill>
                <a:schemeClr val="bg2"/>
              </a:solidFill>
              <a:highlight>
                <a:srgbClr val="000000"/>
              </a:highlight>
            </a:endParaRPr>
          </a:p>
          <a:p>
            <a:r>
              <a:rPr lang="en-US" b="1" dirty="0">
                <a:solidFill>
                  <a:schemeClr val="bg2"/>
                </a:solidFill>
                <a:highlight>
                  <a:srgbClr val="000000"/>
                </a:highlight>
              </a:rPr>
              <a:t>show port-security interface ethernet 0/0</a:t>
            </a:r>
          </a:p>
          <a:p>
            <a:endParaRPr lang="en-US" b="1" dirty="0">
              <a:solidFill>
                <a:schemeClr val="bg2"/>
              </a:solidFill>
              <a:highlight>
                <a:srgbClr val="000000"/>
              </a:highlight>
            </a:endParaRPr>
          </a:p>
          <a:p>
            <a:r>
              <a:rPr lang="en-US" b="1" dirty="0">
                <a:solidFill>
                  <a:schemeClr val="bg2"/>
                </a:solidFill>
                <a:highlight>
                  <a:srgbClr val="000000"/>
                </a:highlight>
              </a:rPr>
              <a:t>Port Security              : Enabled</a:t>
            </a:r>
          </a:p>
          <a:p>
            <a:r>
              <a:rPr lang="en-US" b="1" dirty="0">
                <a:solidFill>
                  <a:schemeClr val="bg2"/>
                </a:solidFill>
                <a:highlight>
                  <a:srgbClr val="000000"/>
                </a:highlight>
              </a:rPr>
              <a:t>Port Status                : Secure-up</a:t>
            </a:r>
          </a:p>
          <a:p>
            <a:r>
              <a:rPr lang="en-US" b="1" dirty="0">
                <a:solidFill>
                  <a:schemeClr val="bg2"/>
                </a:solidFill>
                <a:highlight>
                  <a:srgbClr val="000000"/>
                </a:highlight>
              </a:rPr>
              <a:t>Violation Mode             : Restrict</a:t>
            </a:r>
          </a:p>
          <a:p>
            <a:r>
              <a:rPr lang="en-US" b="1" dirty="0">
                <a:solidFill>
                  <a:schemeClr val="bg2"/>
                </a:solidFill>
                <a:highlight>
                  <a:srgbClr val="000000"/>
                </a:highlight>
              </a:rPr>
              <a:t>Aging Time                 : 0 mins</a:t>
            </a:r>
          </a:p>
          <a:p>
            <a:r>
              <a:rPr lang="en-US" b="1" dirty="0">
                <a:solidFill>
                  <a:schemeClr val="bg2"/>
                </a:solidFill>
                <a:highlight>
                  <a:srgbClr val="000000"/>
                </a:highlight>
              </a:rPr>
              <a:t>Aging Type                 : Absolute</a:t>
            </a:r>
          </a:p>
          <a:p>
            <a:r>
              <a:rPr lang="en-US" b="1" dirty="0" err="1">
                <a:solidFill>
                  <a:schemeClr val="bg2"/>
                </a:solidFill>
                <a:highlight>
                  <a:srgbClr val="000000"/>
                </a:highlight>
              </a:rPr>
              <a:t>SecureStatic</a:t>
            </a:r>
            <a:r>
              <a:rPr lang="en-US" b="1" dirty="0">
                <a:solidFill>
                  <a:schemeClr val="bg2"/>
                </a:solidFill>
                <a:highlight>
                  <a:srgbClr val="000000"/>
                </a:highlight>
              </a:rPr>
              <a:t> Address Aging : Disabled</a:t>
            </a:r>
          </a:p>
          <a:p>
            <a:r>
              <a:rPr lang="en-US" b="1" dirty="0">
                <a:solidFill>
                  <a:schemeClr val="bg2"/>
                </a:solidFill>
                <a:highlight>
                  <a:srgbClr val="000000"/>
                </a:highlight>
              </a:rPr>
              <a:t>Maximum MAC Addresses      : 1</a:t>
            </a:r>
          </a:p>
          <a:p>
            <a:r>
              <a:rPr lang="en-US" b="1" dirty="0">
                <a:solidFill>
                  <a:schemeClr val="bg2"/>
                </a:solidFill>
                <a:highlight>
                  <a:srgbClr val="000000"/>
                </a:highlight>
              </a:rPr>
              <a:t>Total MAC Addresses        : 1</a:t>
            </a:r>
          </a:p>
          <a:p>
            <a:r>
              <a:rPr lang="en-US" b="1" dirty="0">
                <a:solidFill>
                  <a:schemeClr val="bg2"/>
                </a:solidFill>
                <a:highlight>
                  <a:srgbClr val="000000"/>
                </a:highlight>
              </a:rPr>
              <a:t>Configured MAC Addresses   : 0</a:t>
            </a:r>
          </a:p>
          <a:p>
            <a:r>
              <a:rPr lang="en-US" b="1" dirty="0">
                <a:solidFill>
                  <a:schemeClr val="bg2"/>
                </a:solidFill>
                <a:highlight>
                  <a:srgbClr val="000000"/>
                </a:highlight>
              </a:rPr>
              <a:t>Sticky MAC Addresses       : 1</a:t>
            </a:r>
          </a:p>
          <a:p>
            <a:r>
              <a:rPr lang="en-US" b="1" dirty="0">
                <a:solidFill>
                  <a:schemeClr val="bg2"/>
                </a:solidFill>
                <a:highlight>
                  <a:srgbClr val="000000"/>
                </a:highlight>
              </a:rPr>
              <a:t>Last Source </a:t>
            </a:r>
            <a:r>
              <a:rPr lang="en-US" b="1" dirty="0" err="1">
                <a:solidFill>
                  <a:schemeClr val="bg2"/>
                </a:solidFill>
                <a:highlight>
                  <a:srgbClr val="000000"/>
                </a:highlight>
              </a:rPr>
              <a:t>Address:Vlan</a:t>
            </a:r>
            <a:r>
              <a:rPr lang="en-US" b="1" dirty="0">
                <a:solidFill>
                  <a:schemeClr val="bg2"/>
                </a:solidFill>
                <a:highlight>
                  <a:srgbClr val="000000"/>
                </a:highlight>
              </a:rPr>
              <a:t>   : 0050.7966.6801:11</a:t>
            </a:r>
          </a:p>
          <a:p>
            <a:r>
              <a:rPr lang="en-US" b="1" dirty="0">
                <a:solidFill>
                  <a:schemeClr val="bg2"/>
                </a:solidFill>
                <a:highlight>
                  <a:srgbClr val="000000"/>
                </a:highlight>
              </a:rPr>
              <a:t>Security Violation Count   : 0</a:t>
            </a:r>
          </a:p>
          <a:p>
            <a:endParaRPr lang="en-US" b="1" dirty="0">
              <a:solidFill>
                <a:schemeClr val="bg2"/>
              </a:solidFill>
              <a:highlight>
                <a:srgbClr val="000000"/>
              </a:highlight>
            </a:endParaRPr>
          </a:p>
          <a:p>
            <a:endParaRPr lang="he-IL" b="1" u="sng" dirty="0">
              <a:solidFill>
                <a:schemeClr val="bg2"/>
              </a:solidFill>
              <a:highlight>
                <a:srgbClr val="000000"/>
              </a:highlight>
            </a:endParaRPr>
          </a:p>
        </p:txBody>
      </p:sp>
      <p:sp>
        <p:nvSpPr>
          <p:cNvPr id="6" name="TextBox 5">
            <a:extLst>
              <a:ext uri="{FF2B5EF4-FFF2-40B4-BE49-F238E27FC236}">
                <a16:creationId xmlns:a16="http://schemas.microsoft.com/office/drawing/2014/main" id="{59F5D6F7-DCE3-560E-451C-A0661B7B6810}"/>
              </a:ext>
            </a:extLst>
          </p:cNvPr>
          <p:cNvSpPr txBox="1"/>
          <p:nvPr/>
        </p:nvSpPr>
        <p:spPr>
          <a:xfrm>
            <a:off x="5375305" y="1333144"/>
            <a:ext cx="6647798" cy="5632311"/>
          </a:xfrm>
          <a:prstGeom prst="rect">
            <a:avLst/>
          </a:prstGeom>
          <a:noFill/>
        </p:spPr>
        <p:txBody>
          <a:bodyPr wrap="square" rtlCol="1">
            <a:spAutoFit/>
          </a:bodyPr>
          <a:lstStyle/>
          <a:p>
            <a:r>
              <a:rPr lang="en-US" b="1" dirty="0">
                <a:solidFill>
                  <a:schemeClr val="bg1"/>
                </a:solidFill>
                <a:highlight>
                  <a:srgbClr val="000000"/>
                </a:highlight>
              </a:rPr>
              <a:t>show port-security address</a:t>
            </a:r>
          </a:p>
          <a:p>
            <a:endParaRPr lang="en-US" b="1" dirty="0">
              <a:solidFill>
                <a:schemeClr val="bg1"/>
              </a:solidFill>
              <a:highlight>
                <a:srgbClr val="000000"/>
              </a:highlight>
            </a:endParaRPr>
          </a:p>
          <a:p>
            <a:endParaRPr lang="en-US" b="1" dirty="0">
              <a:solidFill>
                <a:schemeClr val="bg1"/>
              </a:solidFill>
              <a:highlight>
                <a:srgbClr val="000000"/>
              </a:highlight>
            </a:endParaRPr>
          </a:p>
          <a:p>
            <a:r>
              <a:rPr lang="en-US" b="1" dirty="0" err="1">
                <a:solidFill>
                  <a:schemeClr val="bg1"/>
                </a:solidFill>
                <a:highlight>
                  <a:srgbClr val="000000"/>
                </a:highlight>
              </a:rPr>
              <a:t>Vlan</a:t>
            </a:r>
            <a:r>
              <a:rPr lang="en-US" b="1" dirty="0">
                <a:solidFill>
                  <a:schemeClr val="bg1"/>
                </a:solidFill>
                <a:highlight>
                  <a:srgbClr val="000000"/>
                </a:highlight>
              </a:rPr>
              <a:t>    Mac Address       Type                          Ports   Remaining Age</a:t>
            </a:r>
          </a:p>
          <a:p>
            <a:r>
              <a:rPr lang="en-US" b="1" dirty="0">
                <a:solidFill>
                  <a:schemeClr val="bg1"/>
                </a:solidFill>
                <a:highlight>
                  <a:srgbClr val="000000"/>
                </a:highlight>
              </a:rPr>
              <a:t>                                                                   (mins)</a:t>
            </a:r>
          </a:p>
          <a:p>
            <a:r>
              <a:rPr lang="en-US" b="1" dirty="0">
                <a:solidFill>
                  <a:schemeClr val="bg1"/>
                </a:solidFill>
                <a:highlight>
                  <a:srgbClr val="000000"/>
                </a:highlight>
              </a:rPr>
              <a:t>----    -----------       ----                          -----   -------------</a:t>
            </a:r>
          </a:p>
          <a:p>
            <a:r>
              <a:rPr lang="en-US" b="1" dirty="0">
                <a:solidFill>
                  <a:schemeClr val="bg1"/>
                </a:solidFill>
                <a:highlight>
                  <a:srgbClr val="000000"/>
                </a:highlight>
              </a:rPr>
              <a:t>  11    0050.7966.6801    </a:t>
            </a:r>
            <a:r>
              <a:rPr lang="en-US" b="1" dirty="0" err="1">
                <a:solidFill>
                  <a:schemeClr val="bg1"/>
                </a:solidFill>
                <a:highlight>
                  <a:srgbClr val="000000"/>
                </a:highlight>
              </a:rPr>
              <a:t>SecureSticky</a:t>
            </a:r>
            <a:r>
              <a:rPr lang="en-US" b="1" dirty="0">
                <a:solidFill>
                  <a:schemeClr val="bg1"/>
                </a:solidFill>
                <a:highlight>
                  <a:srgbClr val="000000"/>
                </a:highlight>
              </a:rPr>
              <a:t>                  Et0/0        -</a:t>
            </a:r>
          </a:p>
          <a:p>
            <a:r>
              <a:rPr lang="en-US" b="1" dirty="0">
                <a:solidFill>
                  <a:schemeClr val="bg1"/>
                </a:solidFill>
                <a:highlight>
                  <a:srgbClr val="000000"/>
                </a:highlight>
              </a:rPr>
              <a:t>-----------------------------------------------------------------------------</a:t>
            </a:r>
          </a:p>
          <a:p>
            <a:r>
              <a:rPr lang="en-US" b="1" dirty="0">
                <a:solidFill>
                  <a:schemeClr val="bg1"/>
                </a:solidFill>
                <a:highlight>
                  <a:srgbClr val="000000"/>
                </a:highlight>
              </a:rPr>
              <a:t>Total Addresses in System (excluding one mac per port)     : 0</a:t>
            </a:r>
          </a:p>
          <a:p>
            <a:endParaRPr lang="en-US" b="1" dirty="0">
              <a:solidFill>
                <a:schemeClr val="bg1"/>
              </a:solidFill>
              <a:highlight>
                <a:srgbClr val="000000"/>
              </a:highlight>
            </a:endParaRPr>
          </a:p>
          <a:p>
            <a:endParaRPr lang="en-US" b="1" dirty="0">
              <a:solidFill>
                <a:schemeClr val="bg1"/>
              </a:solidFill>
              <a:highlight>
                <a:srgbClr val="000000"/>
              </a:highlight>
            </a:endParaRPr>
          </a:p>
          <a:p>
            <a:r>
              <a:rPr lang="en-US" b="1" dirty="0">
                <a:solidFill>
                  <a:schemeClr val="bg1"/>
                </a:solidFill>
                <a:highlight>
                  <a:srgbClr val="000000"/>
                </a:highlight>
              </a:rPr>
              <a:t>Max Addresses limit in System (excluding one mac per port) : 4096</a:t>
            </a:r>
          </a:p>
          <a:p>
            <a:endParaRPr lang="en-US" b="1" dirty="0">
              <a:solidFill>
                <a:schemeClr val="bg1"/>
              </a:solidFill>
              <a:highlight>
                <a:srgbClr val="000000"/>
              </a:highlight>
            </a:endParaRPr>
          </a:p>
          <a:p>
            <a:endParaRPr lang="en-US" b="1" dirty="0">
              <a:solidFill>
                <a:schemeClr val="bg1"/>
              </a:solidFill>
              <a:highlight>
                <a:srgbClr val="000000"/>
              </a:highlight>
            </a:endParaRPr>
          </a:p>
          <a:p>
            <a:r>
              <a:rPr lang="en-US" b="1" dirty="0">
                <a:solidFill>
                  <a:schemeClr val="bg1"/>
                </a:solidFill>
                <a:highlight>
                  <a:srgbClr val="000000"/>
                </a:highlight>
              </a:rPr>
              <a:t>show port-security address sticky</a:t>
            </a:r>
          </a:p>
          <a:p>
            <a:endParaRPr lang="en-US" b="1" dirty="0">
              <a:solidFill>
                <a:schemeClr val="bg2"/>
              </a:solidFill>
              <a:highlight>
                <a:srgbClr val="C0C0C0"/>
              </a:highlight>
            </a:endParaRPr>
          </a:p>
          <a:p>
            <a:endParaRPr lang="en-US" b="1" dirty="0">
              <a:solidFill>
                <a:schemeClr val="tx1">
                  <a:lumMod val="95000"/>
                  <a:lumOff val="5000"/>
                </a:schemeClr>
              </a:solidFill>
              <a:highlight>
                <a:srgbClr val="000000"/>
              </a:highlight>
            </a:endParaRPr>
          </a:p>
          <a:p>
            <a:endParaRPr lang="en-US" b="1" dirty="0">
              <a:solidFill>
                <a:schemeClr val="bg2"/>
              </a:solidFill>
              <a:highlight>
                <a:srgbClr val="000000"/>
              </a:highlight>
            </a:endParaRPr>
          </a:p>
          <a:p>
            <a:endParaRPr lang="en-US" b="1" dirty="0">
              <a:solidFill>
                <a:schemeClr val="bg2"/>
              </a:solidFill>
              <a:highlight>
                <a:srgbClr val="000000"/>
              </a:highlight>
            </a:endParaRPr>
          </a:p>
          <a:p>
            <a:endParaRPr lang="en-US" b="1" dirty="0">
              <a:solidFill>
                <a:schemeClr val="bg2"/>
              </a:solidFill>
              <a:highlight>
                <a:srgbClr val="000000"/>
              </a:highlight>
            </a:endParaRPr>
          </a:p>
        </p:txBody>
      </p:sp>
    </p:spTree>
    <p:extLst>
      <p:ext uri="{BB962C8B-B14F-4D97-AF65-F5344CB8AC3E}">
        <p14:creationId xmlns:p14="http://schemas.microsoft.com/office/powerpoint/2010/main" val="1888716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Topology</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pic>
        <p:nvPicPr>
          <p:cNvPr id="5" name="Picture 4">
            <a:extLst>
              <a:ext uri="{FF2B5EF4-FFF2-40B4-BE49-F238E27FC236}">
                <a16:creationId xmlns:a16="http://schemas.microsoft.com/office/drawing/2014/main" id="{AD703158-361B-CC0B-9F76-B61E018E8CB2}"/>
              </a:ext>
            </a:extLst>
          </p:cNvPr>
          <p:cNvPicPr>
            <a:picLocks noChangeAspect="1"/>
          </p:cNvPicPr>
          <p:nvPr/>
        </p:nvPicPr>
        <p:blipFill>
          <a:blip r:embed="rId5"/>
          <a:stretch>
            <a:fillRect/>
          </a:stretch>
        </p:blipFill>
        <p:spPr>
          <a:xfrm>
            <a:off x="2380074" y="841478"/>
            <a:ext cx="7262518" cy="4704673"/>
          </a:xfrm>
          <a:prstGeom prst="rect">
            <a:avLst/>
          </a:prstGeom>
        </p:spPr>
      </p:pic>
    </p:spTree>
    <p:extLst>
      <p:ext uri="{BB962C8B-B14F-4D97-AF65-F5344CB8AC3E}">
        <p14:creationId xmlns:p14="http://schemas.microsoft.com/office/powerpoint/2010/main" val="4204632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2B69D-5786-6DFF-44BF-045A496F12A7}"/>
              </a:ext>
            </a:extLst>
          </p:cNvPr>
          <p:cNvSpPr>
            <a:spLocks noGrp="1"/>
          </p:cNvSpPr>
          <p:nvPr>
            <p:ph type="title"/>
          </p:nvPr>
        </p:nvSpPr>
        <p:spPr>
          <a:xfrm>
            <a:off x="1403808" y="0"/>
            <a:ext cx="10515600" cy="1347332"/>
          </a:xfrm>
        </p:spPr>
        <p:txBody>
          <a:bodyPr>
            <a:normAutofit/>
          </a:bodyPr>
          <a:lstStyle/>
          <a:p>
            <a:pPr algn="r"/>
            <a:r>
              <a:rPr lang="en-US" sz="5400" dirty="0">
                <a:solidFill>
                  <a:srgbClr val="0070C0"/>
                </a:solidFill>
                <a:latin typeface="Bahnschrift" panose="020B0502040204020203" pitchFamily="34" charset="0"/>
              </a:rPr>
              <a:t>Addressing Table-1</a:t>
            </a:r>
            <a:endParaRPr lang="he-IL" sz="5400" dirty="0"/>
          </a:p>
        </p:txBody>
      </p:sp>
      <p:pic>
        <p:nvPicPr>
          <p:cNvPr id="3" name="Picture 2">
            <a:extLst>
              <a:ext uri="{FF2B5EF4-FFF2-40B4-BE49-F238E27FC236}">
                <a16:creationId xmlns:a16="http://schemas.microsoft.com/office/drawing/2014/main" id="{A3B3EB2F-D7AB-B0CF-A3F0-72645D2FD731}"/>
              </a:ext>
            </a:extLst>
          </p:cNvPr>
          <p:cNvPicPr>
            <a:picLocks noChangeAspect="1"/>
          </p:cNvPicPr>
          <p:nvPr/>
        </p:nvPicPr>
        <p:blipFill>
          <a:blip r:embed="rId3"/>
          <a:stretch>
            <a:fillRect/>
          </a:stretch>
        </p:blipFill>
        <p:spPr>
          <a:xfrm>
            <a:off x="9390072" y="5577629"/>
            <a:ext cx="2402032" cy="932769"/>
          </a:xfrm>
          <a:prstGeom prst="rect">
            <a:avLst/>
          </a:prstGeom>
        </p:spPr>
      </p:pic>
      <p:pic>
        <p:nvPicPr>
          <p:cNvPr id="4" name="Picture 3">
            <a:extLst>
              <a:ext uri="{FF2B5EF4-FFF2-40B4-BE49-F238E27FC236}">
                <a16:creationId xmlns:a16="http://schemas.microsoft.com/office/drawing/2014/main" id="{7D6C3898-EE28-09A7-21DA-3994C4AEB9A2}"/>
              </a:ext>
            </a:extLst>
          </p:cNvPr>
          <p:cNvPicPr>
            <a:picLocks noChangeAspect="1"/>
          </p:cNvPicPr>
          <p:nvPr/>
        </p:nvPicPr>
        <p:blipFill>
          <a:blip r:embed="rId4"/>
          <a:stretch>
            <a:fillRect/>
          </a:stretch>
        </p:blipFill>
        <p:spPr>
          <a:xfrm>
            <a:off x="0" y="5285821"/>
            <a:ext cx="3072650" cy="1347333"/>
          </a:xfrm>
          <a:prstGeom prst="rect">
            <a:avLst/>
          </a:prstGeom>
        </p:spPr>
      </p:pic>
      <p:pic>
        <p:nvPicPr>
          <p:cNvPr id="8" name="Picture 7">
            <a:extLst>
              <a:ext uri="{FF2B5EF4-FFF2-40B4-BE49-F238E27FC236}">
                <a16:creationId xmlns:a16="http://schemas.microsoft.com/office/drawing/2014/main" id="{73E4ACCA-D52C-0AE9-E816-D9D79770C5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37995" y="1095049"/>
            <a:ext cx="6516009" cy="4667901"/>
          </a:xfrm>
          <a:prstGeom prst="rect">
            <a:avLst/>
          </a:prstGeom>
        </p:spPr>
      </p:pic>
    </p:spTree>
    <p:extLst>
      <p:ext uri="{BB962C8B-B14F-4D97-AF65-F5344CB8AC3E}">
        <p14:creationId xmlns:p14="http://schemas.microsoft.com/office/powerpoint/2010/main" val="3300012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2B69D-5786-6DFF-44BF-045A496F12A7}"/>
              </a:ext>
            </a:extLst>
          </p:cNvPr>
          <p:cNvSpPr>
            <a:spLocks noGrp="1"/>
          </p:cNvSpPr>
          <p:nvPr>
            <p:ph type="title"/>
          </p:nvPr>
        </p:nvSpPr>
        <p:spPr>
          <a:xfrm>
            <a:off x="1463629" y="0"/>
            <a:ext cx="10515600" cy="1325563"/>
          </a:xfrm>
        </p:spPr>
        <p:txBody>
          <a:bodyPr>
            <a:normAutofit/>
          </a:bodyPr>
          <a:lstStyle/>
          <a:p>
            <a:pPr algn="r"/>
            <a:r>
              <a:rPr lang="en-US" sz="5400" dirty="0">
                <a:solidFill>
                  <a:srgbClr val="0070C0"/>
                </a:solidFill>
                <a:latin typeface="Bahnschrift" panose="020B0502040204020203" pitchFamily="34" charset="0"/>
              </a:rPr>
              <a:t>Addressing Table-2</a:t>
            </a:r>
            <a:endParaRPr lang="he-IL" sz="5400" dirty="0"/>
          </a:p>
        </p:txBody>
      </p:sp>
      <p:pic>
        <p:nvPicPr>
          <p:cNvPr id="3" name="Picture 2">
            <a:extLst>
              <a:ext uri="{FF2B5EF4-FFF2-40B4-BE49-F238E27FC236}">
                <a16:creationId xmlns:a16="http://schemas.microsoft.com/office/drawing/2014/main" id="{A3B3EB2F-D7AB-B0CF-A3F0-72645D2FD731}"/>
              </a:ext>
            </a:extLst>
          </p:cNvPr>
          <p:cNvPicPr>
            <a:picLocks noChangeAspect="1"/>
          </p:cNvPicPr>
          <p:nvPr/>
        </p:nvPicPr>
        <p:blipFill>
          <a:blip r:embed="rId3"/>
          <a:stretch>
            <a:fillRect/>
          </a:stretch>
        </p:blipFill>
        <p:spPr>
          <a:xfrm>
            <a:off x="9390072" y="5577629"/>
            <a:ext cx="2402032" cy="932769"/>
          </a:xfrm>
          <a:prstGeom prst="rect">
            <a:avLst/>
          </a:prstGeom>
        </p:spPr>
      </p:pic>
      <p:pic>
        <p:nvPicPr>
          <p:cNvPr id="4" name="Picture 3">
            <a:extLst>
              <a:ext uri="{FF2B5EF4-FFF2-40B4-BE49-F238E27FC236}">
                <a16:creationId xmlns:a16="http://schemas.microsoft.com/office/drawing/2014/main" id="{7D6C3898-EE28-09A7-21DA-3994C4AEB9A2}"/>
              </a:ext>
            </a:extLst>
          </p:cNvPr>
          <p:cNvPicPr>
            <a:picLocks noChangeAspect="1"/>
          </p:cNvPicPr>
          <p:nvPr/>
        </p:nvPicPr>
        <p:blipFill>
          <a:blip r:embed="rId4"/>
          <a:stretch>
            <a:fillRect/>
          </a:stretch>
        </p:blipFill>
        <p:spPr>
          <a:xfrm>
            <a:off x="0" y="5285821"/>
            <a:ext cx="3072650" cy="1347333"/>
          </a:xfrm>
          <a:prstGeom prst="rect">
            <a:avLst/>
          </a:prstGeom>
        </p:spPr>
      </p:pic>
      <p:pic>
        <p:nvPicPr>
          <p:cNvPr id="9" name="Picture 8">
            <a:extLst>
              <a:ext uri="{FF2B5EF4-FFF2-40B4-BE49-F238E27FC236}">
                <a16:creationId xmlns:a16="http://schemas.microsoft.com/office/drawing/2014/main" id="{12A07B36-7589-D048-6D7F-21341BD8E2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49294" y="1028700"/>
            <a:ext cx="8293412" cy="4257121"/>
          </a:xfrm>
          <a:prstGeom prst="rect">
            <a:avLst/>
          </a:prstGeom>
        </p:spPr>
      </p:pic>
    </p:spTree>
    <p:extLst>
      <p:ext uri="{BB962C8B-B14F-4D97-AF65-F5344CB8AC3E}">
        <p14:creationId xmlns:p14="http://schemas.microsoft.com/office/powerpoint/2010/main" val="4274044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a:bodyPr>
          <a:lstStyle/>
          <a:p>
            <a:pPr algn="r"/>
            <a:r>
              <a:rPr lang="en-US" sz="6000" dirty="0">
                <a:solidFill>
                  <a:srgbClr val="0070C0"/>
                </a:solidFill>
                <a:latin typeface="Bahnschrift" panose="020B0502040204020203" pitchFamily="34" charset="0"/>
              </a:rPr>
              <a:t>  Single area OSPF</a:t>
            </a: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7" name="TextBox 6">
            <a:extLst>
              <a:ext uri="{FF2B5EF4-FFF2-40B4-BE49-F238E27FC236}">
                <a16:creationId xmlns:a16="http://schemas.microsoft.com/office/drawing/2014/main" id="{139FBBEB-C173-C5E8-4C4A-C4C1BAA3A07A}"/>
              </a:ext>
            </a:extLst>
          </p:cNvPr>
          <p:cNvSpPr txBox="1"/>
          <p:nvPr/>
        </p:nvSpPr>
        <p:spPr>
          <a:xfrm>
            <a:off x="974220" y="1455017"/>
            <a:ext cx="10442961" cy="3539430"/>
          </a:xfrm>
          <a:prstGeom prst="rect">
            <a:avLst/>
          </a:prstGeom>
          <a:noFill/>
        </p:spPr>
        <p:txBody>
          <a:bodyPr wrap="square" rtlCol="1">
            <a:spAutoFit/>
          </a:bodyPr>
          <a:lstStyle/>
          <a:p>
            <a:r>
              <a:rPr lang="en-US" sz="2800" b="0" i="0" dirty="0">
                <a:solidFill>
                  <a:srgbClr val="0070C0"/>
                </a:solidFill>
                <a:effectLst/>
                <a:latin typeface="Bahnschrift" panose="020B0502040204020203" pitchFamily="34" charset="0"/>
              </a:rPr>
              <a:t>Single Area OSPF: All routers in the OSPF network belong to a single OSPF area, typically Area 0 (backbone area). Suitable for smaller networks, it simplifies OSPF configuration. As the network grows, multi-area OSPF might be needed for better scalability. </a:t>
            </a:r>
          </a:p>
          <a:p>
            <a:endParaRPr lang="en-US" sz="2800" dirty="0">
              <a:solidFill>
                <a:srgbClr val="0070C0"/>
              </a:solidFill>
              <a:latin typeface="Bahnschrift" panose="020B0502040204020203" pitchFamily="34" charset="0"/>
            </a:endParaRPr>
          </a:p>
          <a:p>
            <a:r>
              <a:rPr lang="en-US" sz="2800" dirty="0">
                <a:solidFill>
                  <a:srgbClr val="0070C0"/>
                </a:solidFill>
                <a:latin typeface="Bahnschrift" panose="020B0502040204020203" pitchFamily="34" charset="0"/>
              </a:rPr>
              <a:t>We used Single area OSPF , because its routing protocol for our small network. </a:t>
            </a:r>
            <a:endParaRPr lang="he-IL" sz="28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3481671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LACP</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11" name="TextBox 10">
            <a:extLst>
              <a:ext uri="{FF2B5EF4-FFF2-40B4-BE49-F238E27FC236}">
                <a16:creationId xmlns:a16="http://schemas.microsoft.com/office/drawing/2014/main" id="{903DA5B3-C5F7-CE44-6C53-DC13823B92F2}"/>
              </a:ext>
            </a:extLst>
          </p:cNvPr>
          <p:cNvSpPr txBox="1"/>
          <p:nvPr/>
        </p:nvSpPr>
        <p:spPr>
          <a:xfrm>
            <a:off x="1059679" y="1350236"/>
            <a:ext cx="10690045" cy="4062651"/>
          </a:xfrm>
          <a:prstGeom prst="rect">
            <a:avLst/>
          </a:prstGeom>
          <a:noFill/>
        </p:spPr>
        <p:txBody>
          <a:bodyPr wrap="square" rtlCol="1">
            <a:spAutoFit/>
          </a:bodyPr>
          <a:lstStyle/>
          <a:p>
            <a:r>
              <a:rPr lang="en-US" sz="2800" dirty="0">
                <a:solidFill>
                  <a:srgbClr val="0070C0"/>
                </a:solidFill>
                <a:latin typeface="Bahnschrift" panose="020B0502040204020203" pitchFamily="34" charset="0"/>
              </a:rPr>
              <a:t>LACP (Link Aggregation Control Protocol) combines multiple physical network links into a single logical channel for improved bandwidth, fault tolerance, and load balancing. It dynamically manages the aggregation between compatible devices.</a:t>
            </a:r>
          </a:p>
          <a:p>
            <a:endParaRPr lang="en-US" dirty="0"/>
          </a:p>
          <a:p>
            <a:endParaRPr lang="en-US" dirty="0"/>
          </a:p>
          <a:p>
            <a:r>
              <a:rPr lang="en-US" sz="2800" dirty="0">
                <a:solidFill>
                  <a:srgbClr val="0070C0"/>
                </a:solidFill>
                <a:latin typeface="Bahnschrift" panose="020B0502040204020203" pitchFamily="34" charset="0"/>
              </a:rPr>
              <a:t>We used LACP to improve bandwidth, fault tolerance, and load balancing</a:t>
            </a:r>
          </a:p>
          <a:p>
            <a:endParaRPr lang="en-US" dirty="0"/>
          </a:p>
          <a:p>
            <a:endParaRPr lang="en-US" dirty="0"/>
          </a:p>
          <a:p>
            <a:endParaRPr lang="en-US" dirty="0"/>
          </a:p>
        </p:txBody>
      </p:sp>
    </p:spTree>
    <p:extLst>
      <p:ext uri="{BB962C8B-B14F-4D97-AF65-F5344CB8AC3E}">
        <p14:creationId xmlns:p14="http://schemas.microsoft.com/office/powerpoint/2010/main" val="3612418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HSRP</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5" name="TextBox 4">
            <a:extLst>
              <a:ext uri="{FF2B5EF4-FFF2-40B4-BE49-F238E27FC236}">
                <a16:creationId xmlns:a16="http://schemas.microsoft.com/office/drawing/2014/main" id="{E2989A85-A6B0-A5A1-BB23-F4F8F77BB8C3}"/>
              </a:ext>
            </a:extLst>
          </p:cNvPr>
          <p:cNvSpPr txBox="1"/>
          <p:nvPr/>
        </p:nvSpPr>
        <p:spPr>
          <a:xfrm>
            <a:off x="1427148" y="1239140"/>
            <a:ext cx="10322576" cy="3539430"/>
          </a:xfrm>
          <a:prstGeom prst="rect">
            <a:avLst/>
          </a:prstGeom>
          <a:noFill/>
        </p:spPr>
        <p:txBody>
          <a:bodyPr wrap="square" rtlCol="1">
            <a:spAutoFit/>
          </a:bodyPr>
          <a:lstStyle/>
          <a:p>
            <a:r>
              <a:rPr lang="en-US" sz="2800" dirty="0">
                <a:solidFill>
                  <a:srgbClr val="0070C0"/>
                </a:solidFill>
                <a:latin typeface="Bahnschrift" panose="020B0502040204020203" pitchFamily="34" charset="0"/>
              </a:rPr>
              <a:t>HSRP (Hot Standby Router Protocol) enables multiple routers to operate together, presenting a single virtual gateway IP. It ensures network availability by seamlessly transitioning to a standby router in case of a failure.</a:t>
            </a:r>
          </a:p>
          <a:p>
            <a:endParaRPr lang="en-US" sz="2800" dirty="0">
              <a:solidFill>
                <a:srgbClr val="0070C0"/>
              </a:solidFill>
              <a:latin typeface="Bahnschrift" panose="020B0502040204020203" pitchFamily="34" charset="0"/>
            </a:endParaRPr>
          </a:p>
          <a:p>
            <a:r>
              <a:rPr lang="en-US" sz="2800" dirty="0">
                <a:solidFill>
                  <a:srgbClr val="0070C0"/>
                </a:solidFill>
                <a:latin typeface="Bahnschrift" panose="020B0502040204020203" pitchFamily="34" charset="0"/>
              </a:rPr>
              <a:t>We used HSRP to enable the 2 routers of our HQ to operate together to create redundancy.</a:t>
            </a:r>
          </a:p>
          <a:p>
            <a:endParaRPr lang="he-IL" sz="28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2231400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B4F89-1A69-869B-A5EC-353B3F455268}"/>
              </a:ext>
            </a:extLst>
          </p:cNvPr>
          <p:cNvSpPr>
            <a:spLocks noGrp="1"/>
          </p:cNvSpPr>
          <p:nvPr>
            <p:ph type="title"/>
          </p:nvPr>
        </p:nvSpPr>
        <p:spPr>
          <a:xfrm>
            <a:off x="1234124" y="129454"/>
            <a:ext cx="10515600" cy="1325563"/>
          </a:xfrm>
        </p:spPr>
        <p:txBody>
          <a:bodyPr>
            <a:normAutofit fontScale="90000"/>
          </a:bodyPr>
          <a:lstStyle/>
          <a:p>
            <a:pPr algn="r"/>
            <a:r>
              <a:rPr lang="en-US" sz="6000" dirty="0">
                <a:solidFill>
                  <a:srgbClr val="0070C0"/>
                </a:solidFill>
                <a:latin typeface="Bahnschrift" panose="020B0502040204020203" pitchFamily="34" charset="0"/>
              </a:rPr>
              <a:t>  GRE Over IP SEC Tunneling </a:t>
            </a:r>
            <a:br>
              <a:rPr lang="en-US" dirty="0"/>
            </a:br>
            <a:endParaRPr lang="he-IL" dirty="0"/>
          </a:p>
        </p:txBody>
      </p:sp>
      <p:pic>
        <p:nvPicPr>
          <p:cNvPr id="3" name="Picture 2">
            <a:extLst>
              <a:ext uri="{FF2B5EF4-FFF2-40B4-BE49-F238E27FC236}">
                <a16:creationId xmlns:a16="http://schemas.microsoft.com/office/drawing/2014/main" id="{9EBDFFEE-9392-3DE7-C26B-A27D73975CB3}"/>
              </a:ext>
            </a:extLst>
          </p:cNvPr>
          <p:cNvPicPr>
            <a:picLocks noChangeAspect="1"/>
          </p:cNvPicPr>
          <p:nvPr/>
        </p:nvPicPr>
        <p:blipFill>
          <a:blip r:embed="rId3"/>
          <a:stretch>
            <a:fillRect/>
          </a:stretch>
        </p:blipFill>
        <p:spPr>
          <a:xfrm>
            <a:off x="9466984" y="5551991"/>
            <a:ext cx="2402032" cy="932769"/>
          </a:xfrm>
          <a:prstGeom prst="rect">
            <a:avLst/>
          </a:prstGeom>
        </p:spPr>
      </p:pic>
      <p:pic>
        <p:nvPicPr>
          <p:cNvPr id="4" name="Picture 3">
            <a:extLst>
              <a:ext uri="{FF2B5EF4-FFF2-40B4-BE49-F238E27FC236}">
                <a16:creationId xmlns:a16="http://schemas.microsoft.com/office/drawing/2014/main" id="{83E07A6B-C528-C170-032E-7F973F4FFF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81" y="5305347"/>
            <a:ext cx="3073998" cy="1344874"/>
          </a:xfrm>
          <a:prstGeom prst="rect">
            <a:avLst/>
          </a:prstGeom>
        </p:spPr>
      </p:pic>
      <p:sp>
        <p:nvSpPr>
          <p:cNvPr id="5" name="TextBox 4">
            <a:extLst>
              <a:ext uri="{FF2B5EF4-FFF2-40B4-BE49-F238E27FC236}">
                <a16:creationId xmlns:a16="http://schemas.microsoft.com/office/drawing/2014/main" id="{9E7DA0D1-2FEF-6AED-B453-83306AB10664}"/>
              </a:ext>
            </a:extLst>
          </p:cNvPr>
          <p:cNvSpPr txBox="1"/>
          <p:nvPr/>
        </p:nvSpPr>
        <p:spPr>
          <a:xfrm>
            <a:off x="726393" y="1455017"/>
            <a:ext cx="11023331" cy="3539430"/>
          </a:xfrm>
          <a:prstGeom prst="rect">
            <a:avLst/>
          </a:prstGeom>
          <a:noFill/>
        </p:spPr>
        <p:txBody>
          <a:bodyPr wrap="square" rtlCol="1">
            <a:spAutoFit/>
          </a:bodyPr>
          <a:lstStyle/>
          <a:p>
            <a:r>
              <a:rPr lang="en-US" sz="2800" dirty="0">
                <a:solidFill>
                  <a:srgbClr val="0070C0"/>
                </a:solidFill>
                <a:latin typeface="Bahnschrift" panose="020B0502040204020203" pitchFamily="34" charset="0"/>
              </a:rPr>
              <a:t>GRE over IPsec combines Generic Routing Encapsulation with Internet Protocol Security for secure communication in VPNs. It encapsulates data for transmission (GRE) and adds security (IPsec), ensuring encrypted and authenticated connections between network devices.</a:t>
            </a:r>
          </a:p>
          <a:p>
            <a:endParaRPr lang="en-US" sz="2800" dirty="0">
              <a:solidFill>
                <a:srgbClr val="0070C0"/>
              </a:solidFill>
              <a:latin typeface="Bahnschrift" panose="020B0502040204020203" pitchFamily="34" charset="0"/>
            </a:endParaRPr>
          </a:p>
          <a:p>
            <a:r>
              <a:rPr lang="en-US" sz="2800" dirty="0">
                <a:solidFill>
                  <a:srgbClr val="0070C0"/>
                </a:solidFill>
                <a:latin typeface="Bahnschrift" panose="020B0502040204020203" pitchFamily="34" charset="0"/>
              </a:rPr>
              <a:t>We used GRE Over IP SEC Tunneling to create tunnels between every router on our Sb’s</a:t>
            </a:r>
            <a:endParaRPr lang="he-IL" sz="2800" dirty="0">
              <a:solidFill>
                <a:srgbClr val="0070C0"/>
              </a:solidFill>
              <a:latin typeface="Bahnschrift" panose="020B0502040204020203" pitchFamily="34" charset="0"/>
            </a:endParaRPr>
          </a:p>
        </p:txBody>
      </p:sp>
    </p:spTree>
    <p:extLst>
      <p:ext uri="{BB962C8B-B14F-4D97-AF65-F5344CB8AC3E}">
        <p14:creationId xmlns:p14="http://schemas.microsoft.com/office/powerpoint/2010/main" val="1053034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1525</TotalTime>
  <Words>1601</Words>
  <Application>Microsoft Office PowerPoint</Application>
  <PresentationFormat>Widescreen</PresentationFormat>
  <Paragraphs>249</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Bahnschrift</vt:lpstr>
      <vt:lpstr>Bahnschrift SemiBold</vt:lpstr>
      <vt:lpstr>Calibri</vt:lpstr>
      <vt:lpstr>Calibri Light</vt:lpstr>
      <vt:lpstr>Office Theme</vt:lpstr>
      <vt:lpstr>Final Project</vt:lpstr>
      <vt:lpstr>Table of contents</vt:lpstr>
      <vt:lpstr>  Topology </vt:lpstr>
      <vt:lpstr>Addressing Table-1</vt:lpstr>
      <vt:lpstr>Addressing Table-2</vt:lpstr>
      <vt:lpstr>  Single area OSPF</vt:lpstr>
      <vt:lpstr>  LACP </vt:lpstr>
      <vt:lpstr>  HSRP </vt:lpstr>
      <vt:lpstr>  GRE Over IP SEC Tunneling  </vt:lpstr>
      <vt:lpstr>  ACL </vt:lpstr>
      <vt:lpstr>  DHCP </vt:lpstr>
      <vt:lpstr>  Security </vt:lpstr>
      <vt:lpstr>  Automation-1 </vt:lpstr>
      <vt:lpstr>  Automation-2 </vt:lpstr>
      <vt:lpstr>Show Commands-1  </vt:lpstr>
      <vt:lpstr>Show Commands-2  </vt:lpstr>
      <vt:lpstr>Show Commands-3  </vt:lpstr>
      <vt:lpstr>Show Commands-4  </vt:lpstr>
      <vt:lpstr>Show Commands-5  </vt:lpstr>
      <vt:lpstr>Show Commands-6  </vt:lpstr>
      <vt:lpstr>Show Commands-7  </vt:lpstr>
      <vt:lpstr>Show Commands-8  </vt:lpstr>
      <vt:lpstr>Show Commands-9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Student</dc:creator>
  <cp:lastModifiedBy>הבנות</cp:lastModifiedBy>
  <cp:revision>22</cp:revision>
  <dcterms:created xsi:type="dcterms:W3CDTF">2023-11-15T13:34:36Z</dcterms:created>
  <dcterms:modified xsi:type="dcterms:W3CDTF">2023-11-23T19:09:24Z</dcterms:modified>
</cp:coreProperties>
</file>

<file path=docProps/thumbnail.jpeg>
</file>